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1.xml" ContentType="application/vnd.openxmlformats-officedocument.presentationml.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3"/>
  </p:sldMasterIdLst>
  <p:notesMasterIdLst>
    <p:notesMasterId r:id="rId15"/>
  </p:notesMasterIdLst>
  <p:handoutMasterIdLst>
    <p:handoutMasterId r:id="rId16"/>
  </p:handoutMasterIdLst>
  <p:sldIdLst>
    <p:sldId id="421" r:id="rId4"/>
    <p:sldId id="422" r:id="rId5"/>
    <p:sldId id="423" r:id="rId6"/>
    <p:sldId id="424" r:id="rId7"/>
    <p:sldId id="425" r:id="rId8"/>
    <p:sldId id="429" r:id="rId9"/>
    <p:sldId id="426" r:id="rId10"/>
    <p:sldId id="427" r:id="rId11"/>
    <p:sldId id="428" r:id="rId12"/>
    <p:sldId id="431" r:id="rId13"/>
    <p:sldId id="420" r:id="rId14"/>
  </p:sldIdLst>
  <p:sldSz cx="9144000" cy="6858000" type="screen4x3"/>
  <p:notesSz cx="6808788" cy="9940925"/>
  <p:defaultTextStyle>
    <a:defPPr>
      <a:defRPr lang="en-US"/>
    </a:defPPr>
    <a:lvl1pPr algn="l" defTabSz="457200" rtl="0" eaLnBrk="0" fontAlgn="base" hangingPunct="0">
      <a:spcBef>
        <a:spcPct val="0"/>
      </a:spcBef>
      <a:spcAft>
        <a:spcPct val="0"/>
      </a:spcAft>
      <a:defRPr kern="1200">
        <a:solidFill>
          <a:schemeClr val="tx1"/>
        </a:solidFill>
        <a:latin typeface="Calibri" charset="0"/>
        <a:ea typeface="MS PGothic" charset="-128"/>
        <a:cs typeface="+mn-cs"/>
      </a:defRPr>
    </a:lvl1pPr>
    <a:lvl2pPr marL="457200" algn="l" defTabSz="457200" rtl="0" eaLnBrk="0" fontAlgn="base" hangingPunct="0">
      <a:spcBef>
        <a:spcPct val="0"/>
      </a:spcBef>
      <a:spcAft>
        <a:spcPct val="0"/>
      </a:spcAft>
      <a:defRPr kern="1200">
        <a:solidFill>
          <a:schemeClr val="tx1"/>
        </a:solidFill>
        <a:latin typeface="Calibri" charset="0"/>
        <a:ea typeface="MS PGothic" charset="-128"/>
        <a:cs typeface="+mn-cs"/>
      </a:defRPr>
    </a:lvl2pPr>
    <a:lvl3pPr marL="914400" algn="l" defTabSz="457200" rtl="0" eaLnBrk="0" fontAlgn="base" hangingPunct="0">
      <a:spcBef>
        <a:spcPct val="0"/>
      </a:spcBef>
      <a:spcAft>
        <a:spcPct val="0"/>
      </a:spcAft>
      <a:defRPr kern="1200">
        <a:solidFill>
          <a:schemeClr val="tx1"/>
        </a:solidFill>
        <a:latin typeface="Calibri" charset="0"/>
        <a:ea typeface="MS PGothic" charset="-128"/>
        <a:cs typeface="+mn-cs"/>
      </a:defRPr>
    </a:lvl3pPr>
    <a:lvl4pPr marL="1371600" algn="l" defTabSz="457200" rtl="0" eaLnBrk="0" fontAlgn="base" hangingPunct="0">
      <a:spcBef>
        <a:spcPct val="0"/>
      </a:spcBef>
      <a:spcAft>
        <a:spcPct val="0"/>
      </a:spcAft>
      <a:defRPr kern="1200">
        <a:solidFill>
          <a:schemeClr val="tx1"/>
        </a:solidFill>
        <a:latin typeface="Calibri" charset="0"/>
        <a:ea typeface="MS PGothic" charset="-128"/>
        <a:cs typeface="+mn-cs"/>
      </a:defRPr>
    </a:lvl4pPr>
    <a:lvl5pPr marL="1828800" algn="l" defTabSz="457200" rtl="0" eaLnBrk="0" fontAlgn="base" hangingPunct="0">
      <a:spcBef>
        <a:spcPct val="0"/>
      </a:spcBef>
      <a:spcAft>
        <a:spcPct val="0"/>
      </a:spcAft>
      <a:defRPr kern="1200">
        <a:solidFill>
          <a:schemeClr val="tx1"/>
        </a:solidFill>
        <a:latin typeface="Calibri" charset="0"/>
        <a:ea typeface="MS PGothic" charset="-128"/>
        <a:cs typeface="+mn-cs"/>
      </a:defRPr>
    </a:lvl5pPr>
    <a:lvl6pPr marL="2286000" algn="l" defTabSz="914400" rtl="0" eaLnBrk="1" latinLnBrk="0" hangingPunct="1">
      <a:defRPr kern="1200">
        <a:solidFill>
          <a:schemeClr val="tx1"/>
        </a:solidFill>
        <a:latin typeface="Calibri" charset="0"/>
        <a:ea typeface="MS PGothic" charset="-128"/>
        <a:cs typeface="+mn-cs"/>
      </a:defRPr>
    </a:lvl6pPr>
    <a:lvl7pPr marL="2743200" algn="l" defTabSz="914400" rtl="0" eaLnBrk="1" latinLnBrk="0" hangingPunct="1">
      <a:defRPr kern="1200">
        <a:solidFill>
          <a:schemeClr val="tx1"/>
        </a:solidFill>
        <a:latin typeface="Calibri" charset="0"/>
        <a:ea typeface="MS PGothic" charset="-128"/>
        <a:cs typeface="+mn-cs"/>
      </a:defRPr>
    </a:lvl7pPr>
    <a:lvl8pPr marL="3200400" algn="l" defTabSz="914400" rtl="0" eaLnBrk="1" latinLnBrk="0" hangingPunct="1">
      <a:defRPr kern="1200">
        <a:solidFill>
          <a:schemeClr val="tx1"/>
        </a:solidFill>
        <a:latin typeface="Calibri" charset="0"/>
        <a:ea typeface="MS PGothic" charset="-128"/>
        <a:cs typeface="+mn-cs"/>
      </a:defRPr>
    </a:lvl8pPr>
    <a:lvl9pPr marL="3657600" algn="l" defTabSz="914400" rtl="0" eaLnBrk="1" latinLnBrk="0" hangingPunct="1">
      <a:defRPr kern="1200">
        <a:solidFill>
          <a:schemeClr val="tx1"/>
        </a:solidFill>
        <a:latin typeface="Calibri" charset="0"/>
        <a:ea typeface="MS PGothic"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guide id="3" orient="horz" pos="3492">
          <p15:clr>
            <a:srgbClr val="A4A3A4"/>
          </p15:clr>
        </p15:guide>
        <p15:guide id="4" pos="5336">
          <p15:clr>
            <a:srgbClr val="A4A3A4"/>
          </p15:clr>
        </p15:guide>
      </p15:sldGuideLst>
    </p:ext>
    <p:ext uri="{2D200454-40CA-4A62-9FC3-DE9A4176ACB9}">
      <p15:notesGuideLst xmlns="" xmlns:p15="http://schemas.microsoft.com/office/powerpoint/2012/main">
        <p15:guide id="1" orient="horz" pos="3219">
          <p15:clr>
            <a:srgbClr val="A4A3A4"/>
          </p15:clr>
        </p15:guide>
        <p15:guide id="2"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opulaire Jan" initials="PJ" lastIdx="13" clrIdx="0"/>
  <p:cmAuthor id="1" name="Waw-3" initials="" lastIdx="0" clrIdx="1"/>
  <p:cmAuthor id="2" name="Populaire Joannes" initials="PJ" lastIdx="16"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EB5C4E"/>
    <a:srgbClr val="457A8C"/>
    <a:srgbClr val="1BB7D5"/>
    <a:srgbClr val="E22567"/>
    <a:srgbClr val="C9205A"/>
    <a:srgbClr val="17A8C4"/>
    <a:srgbClr val="3399FF"/>
    <a:srgbClr val="CE0048"/>
    <a:srgbClr val="369D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27102A9-8310-4765-A935-A1911B00CA55}" styleName="Style léger 1 - Accentuation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Style léger 1 - Accentuation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A111915-BE36-4E01-A7E5-04B1672EAD32}" styleName="Style léger 2 - Accentuation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E9639D4-E3E2-4D34-9284-5A2195B3D0D7}" styleName="Style clair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8576" autoAdjust="0"/>
    <p:restoredTop sz="81313" autoAdjust="0"/>
  </p:normalViewPr>
  <p:slideViewPr>
    <p:cSldViewPr snapToGrid="0" snapToObjects="1">
      <p:cViewPr varScale="1">
        <p:scale>
          <a:sx n="55" d="100"/>
          <a:sy n="55" d="100"/>
        </p:scale>
        <p:origin x="-2520" y="-104"/>
      </p:cViewPr>
      <p:guideLst>
        <p:guide orient="horz" pos="2160"/>
        <p:guide orient="horz" pos="3492"/>
        <p:guide pos="2880"/>
        <p:guide pos="53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84" d="100"/>
        <a:sy n="184" d="100"/>
      </p:scale>
      <p:origin x="0" y="0"/>
    </p:cViewPr>
  </p:sorterViewPr>
  <p:notesViewPr>
    <p:cSldViewPr snapToGrid="0" snapToObjects="1">
      <p:cViewPr>
        <p:scale>
          <a:sx n="108" d="100"/>
          <a:sy n="108" d="100"/>
        </p:scale>
        <p:origin x="-2784" y="2824"/>
      </p:cViewPr>
      <p:guideLst>
        <p:guide orient="horz" pos="3219"/>
        <p:guide pos="2167"/>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commentAuthors" Target="commentAuthors.xml"/><Relationship Id="rId19" Type="http://schemas.openxmlformats.org/officeDocument/2006/relationships/presProps" Target="presProp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slideMaster" Target="slideMasters/slideMaster1.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20-06-08T11:43:40.573" idx="9">
    <p:pos x="659" y="3452"/>
    <p:text>Speaker's notes: 'niet jouw eigen wachtwoorden' doorgeven</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51163" cy="4984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6038" y="0"/>
            <a:ext cx="2951162" cy="498475"/>
          </a:xfrm>
          <a:prstGeom prst="rect">
            <a:avLst/>
          </a:prstGeom>
        </p:spPr>
        <p:txBody>
          <a:bodyPr vert="horz" lIns="91440" tIns="45720" rIns="91440" bIns="45720" rtlCol="0"/>
          <a:lstStyle>
            <a:lvl1pPr algn="r">
              <a:defRPr sz="1200"/>
            </a:lvl1pPr>
          </a:lstStyle>
          <a:p>
            <a:fld id="{05F53E0F-AECD-7748-A001-0EFAF28ED6BC}" type="datetimeFigureOut">
              <a:rPr lang="fr-FR" smtClean="0"/>
              <a:t>17/08/20</a:t>
            </a:fld>
            <a:endParaRPr lang="nl-BE"/>
          </a:p>
        </p:txBody>
      </p:sp>
      <p:sp>
        <p:nvSpPr>
          <p:cNvPr id="4" name="Espace réservé du pied de page 3"/>
          <p:cNvSpPr>
            <a:spLocks noGrp="1"/>
          </p:cNvSpPr>
          <p:nvPr>
            <p:ph type="ftr" sz="quarter" idx="2"/>
          </p:nvPr>
        </p:nvSpPr>
        <p:spPr>
          <a:xfrm>
            <a:off x="0" y="9442450"/>
            <a:ext cx="2951163" cy="49847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6038" y="9442450"/>
            <a:ext cx="2951162" cy="498475"/>
          </a:xfrm>
          <a:prstGeom prst="rect">
            <a:avLst/>
          </a:prstGeom>
        </p:spPr>
        <p:txBody>
          <a:bodyPr vert="horz" lIns="91440" tIns="45720" rIns="91440" bIns="45720" rtlCol="0" anchor="b"/>
          <a:lstStyle>
            <a:lvl1pPr algn="r">
              <a:defRPr sz="1200"/>
            </a:lvl1pPr>
          </a:lstStyle>
          <a:p>
            <a:fld id="{84627FEB-333C-7B4F-B188-49A31EE09ACD}" type="slidenum">
              <a:rPr lang="fr-FR" smtClean="0"/>
              <a:t>‹#›</a:t>
            </a:fld>
            <a:endParaRPr lang="nl-BE"/>
          </a:p>
        </p:txBody>
      </p:sp>
    </p:spTree>
    <p:extLst>
      <p:ext uri="{BB962C8B-B14F-4D97-AF65-F5344CB8AC3E}">
        <p14:creationId xmlns:p14="http://schemas.microsoft.com/office/powerpoint/2010/main" val="865832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8475"/>
          </a:xfrm>
          <a:prstGeom prst="rect">
            <a:avLst/>
          </a:prstGeom>
        </p:spPr>
        <p:txBody>
          <a:bodyPr vert="horz" lIns="91458" tIns="45729" rIns="91458" bIns="45729" rtlCol="0"/>
          <a:lstStyle>
            <a:lvl1pPr algn="l">
              <a:defRPr sz="1200">
                <a:latin typeface="Calibri" panose="020F0502020204030204" pitchFamily="34" charset="0"/>
                <a:ea typeface="MS PGothic" panose="020B0600070205080204" pitchFamily="34" charset="-128"/>
              </a:defRPr>
            </a:lvl1pPr>
          </a:lstStyle>
          <a:p>
            <a:pPr>
              <a:defRPr/>
            </a:pPr>
            <a:endParaRPr lang="en-GB"/>
          </a:p>
        </p:txBody>
      </p:sp>
      <p:sp>
        <p:nvSpPr>
          <p:cNvPr id="3" name="Date Placeholder 2"/>
          <p:cNvSpPr>
            <a:spLocks noGrp="1"/>
          </p:cNvSpPr>
          <p:nvPr>
            <p:ph type="dt" idx="1"/>
          </p:nvPr>
        </p:nvSpPr>
        <p:spPr>
          <a:xfrm>
            <a:off x="3856038" y="0"/>
            <a:ext cx="2951162" cy="498475"/>
          </a:xfrm>
          <a:prstGeom prst="rect">
            <a:avLst/>
          </a:prstGeom>
        </p:spPr>
        <p:txBody>
          <a:bodyPr vert="horz" lIns="91458" tIns="45729" rIns="91458" bIns="45729" rtlCol="0"/>
          <a:lstStyle>
            <a:lvl1pPr algn="r">
              <a:defRPr sz="1200">
                <a:latin typeface="Calibri" panose="020F0502020204030204" pitchFamily="34" charset="0"/>
                <a:ea typeface="MS PGothic" panose="020B0600070205080204" pitchFamily="34" charset="-128"/>
              </a:defRPr>
            </a:lvl1pPr>
          </a:lstStyle>
          <a:p>
            <a:pPr>
              <a:defRPr/>
            </a:pPr>
            <a:fld id="{AB812A8C-F89B-5549-B53E-42772BDAF6E0}" type="datetimeFigureOut">
              <a:rPr lang="en-GB"/>
              <a:pPr>
                <a:defRPr/>
              </a:pPr>
              <a:t>17/08/20</a:t>
            </a:fld>
            <a:endParaRPr lang="nl-BE"/>
          </a:p>
        </p:txBody>
      </p:sp>
      <p:sp>
        <p:nvSpPr>
          <p:cNvPr id="4" name="Slide Image Placeholder 3"/>
          <p:cNvSpPr>
            <a:spLocks noGrp="1" noRot="1" noChangeAspect="1"/>
          </p:cNvSpPr>
          <p:nvPr>
            <p:ph type="sldImg" idx="2"/>
          </p:nvPr>
        </p:nvSpPr>
        <p:spPr>
          <a:xfrm>
            <a:off x="1168400" y="1243013"/>
            <a:ext cx="4471988" cy="3354387"/>
          </a:xfrm>
          <a:prstGeom prst="rect">
            <a:avLst/>
          </a:prstGeom>
          <a:noFill/>
          <a:ln w="12700">
            <a:solidFill>
              <a:prstClr val="black"/>
            </a:solidFill>
          </a:ln>
        </p:spPr>
        <p:txBody>
          <a:bodyPr vert="horz" lIns="91458" tIns="45729" rIns="91458" bIns="45729" rtlCol="0" anchor="ctr"/>
          <a:lstStyle/>
          <a:p>
            <a:pPr lvl="0"/>
            <a:endParaRPr lang="en-GB" noProof="0"/>
          </a:p>
        </p:txBody>
      </p:sp>
      <p:sp>
        <p:nvSpPr>
          <p:cNvPr id="5" name="Notes Placeholder 4"/>
          <p:cNvSpPr>
            <a:spLocks noGrp="1"/>
          </p:cNvSpPr>
          <p:nvPr>
            <p:ph type="body" sz="quarter" idx="3"/>
          </p:nvPr>
        </p:nvSpPr>
        <p:spPr>
          <a:xfrm>
            <a:off x="681038" y="4783138"/>
            <a:ext cx="5446712" cy="3914775"/>
          </a:xfrm>
          <a:prstGeom prst="rect">
            <a:avLst/>
          </a:prstGeom>
        </p:spPr>
        <p:txBody>
          <a:bodyPr vert="horz" lIns="91458" tIns="45729" rIns="91458" bIns="45729"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6" name="Footer Placeholder 5"/>
          <p:cNvSpPr>
            <a:spLocks noGrp="1"/>
          </p:cNvSpPr>
          <p:nvPr>
            <p:ph type="ftr" sz="quarter" idx="4"/>
          </p:nvPr>
        </p:nvSpPr>
        <p:spPr>
          <a:xfrm>
            <a:off x="0" y="9442450"/>
            <a:ext cx="2951163" cy="498475"/>
          </a:xfrm>
          <a:prstGeom prst="rect">
            <a:avLst/>
          </a:prstGeom>
        </p:spPr>
        <p:txBody>
          <a:bodyPr vert="horz" lIns="91458" tIns="45729" rIns="91458" bIns="45729" rtlCol="0" anchor="b"/>
          <a:lstStyle>
            <a:lvl1pPr algn="l">
              <a:defRPr sz="1200">
                <a:latin typeface="Calibri" panose="020F0502020204030204" pitchFamily="34" charset="0"/>
                <a:ea typeface="MS PGothic" panose="020B0600070205080204" pitchFamily="34" charset="-128"/>
              </a:defRPr>
            </a:lvl1pPr>
          </a:lstStyle>
          <a:p>
            <a:pPr>
              <a:defRPr/>
            </a:pPr>
            <a:endParaRPr lang="en-GB"/>
          </a:p>
        </p:txBody>
      </p:sp>
      <p:sp>
        <p:nvSpPr>
          <p:cNvPr id="7" name="Slide Number Placeholder 6"/>
          <p:cNvSpPr>
            <a:spLocks noGrp="1"/>
          </p:cNvSpPr>
          <p:nvPr>
            <p:ph type="sldNum" sz="quarter" idx="5"/>
          </p:nvPr>
        </p:nvSpPr>
        <p:spPr>
          <a:xfrm>
            <a:off x="3856038" y="9442450"/>
            <a:ext cx="2951162" cy="498475"/>
          </a:xfrm>
          <a:prstGeom prst="rect">
            <a:avLst/>
          </a:prstGeom>
        </p:spPr>
        <p:txBody>
          <a:bodyPr vert="horz" lIns="91458" tIns="45729" rIns="91458" bIns="45729" rtlCol="0" anchor="b"/>
          <a:lstStyle>
            <a:lvl1pPr algn="r">
              <a:defRPr sz="1200">
                <a:latin typeface="Calibri" panose="020F0502020204030204" pitchFamily="34" charset="0"/>
                <a:ea typeface="MS PGothic" panose="020B0600070205080204" pitchFamily="34" charset="-128"/>
              </a:defRPr>
            </a:lvl1pPr>
          </a:lstStyle>
          <a:p>
            <a:pPr>
              <a:defRPr/>
            </a:pPr>
            <a:fld id="{67FB5AD9-BBE2-814A-8701-E814EB4461D2}" type="slidenum">
              <a:rPr lang="en-GB"/>
              <a:pPr>
                <a:defRPr/>
              </a:pPr>
              <a:t>‹#›</a:t>
            </a:fld>
            <a:endParaRPr lang="nl-BE"/>
          </a:p>
        </p:txBody>
      </p:sp>
    </p:spTree>
    <p:extLst>
      <p:ext uri="{BB962C8B-B14F-4D97-AF65-F5344CB8AC3E}">
        <p14:creationId xmlns:p14="http://schemas.microsoft.com/office/powerpoint/2010/main" val="2042505035"/>
      </p:ext>
    </p:extLst>
  </p:cSld>
  <p:clrMap bg1="lt1" tx1="dk1" bg2="lt2" tx2="dk2" accent1="accent1" accent2="accent2" accent3="accent3" accent4="accent4" accent5="accent5" accent6="accent6" hlink="hlink" folHlink="folHlink"/>
  <p:notesStyle>
    <a:lvl1pPr algn="l" rtl="0" eaLnBrk="0" fontAlgn="base" hangingPunct="0">
      <a:lnSpc>
        <a:spcPct val="100000"/>
      </a:lnSpc>
      <a:spcBef>
        <a:spcPts val="0"/>
      </a:spcBef>
      <a:spcAft>
        <a:spcPct val="0"/>
      </a:spcAft>
      <a:defRPr sz="1000" kern="1200">
        <a:solidFill>
          <a:schemeClr val="tx1"/>
        </a:solidFill>
        <a:latin typeface="Calibri"/>
        <a:ea typeface="+mn-ea"/>
        <a:cs typeface="Calibri"/>
      </a:defRPr>
    </a:lvl1pPr>
    <a:lvl2pPr marL="457200" algn="l" rtl="0" eaLnBrk="0" fontAlgn="base" hangingPunct="0">
      <a:lnSpc>
        <a:spcPct val="100000"/>
      </a:lnSpc>
      <a:spcBef>
        <a:spcPts val="0"/>
      </a:spcBef>
      <a:spcAft>
        <a:spcPct val="0"/>
      </a:spcAft>
      <a:defRPr sz="1000" kern="1200">
        <a:solidFill>
          <a:schemeClr val="tx1"/>
        </a:solidFill>
        <a:latin typeface="Calibri"/>
        <a:ea typeface="+mn-ea"/>
        <a:cs typeface="Calibri"/>
      </a:defRPr>
    </a:lvl2pPr>
    <a:lvl3pPr marL="914400" algn="l" rtl="0" eaLnBrk="0" fontAlgn="base" hangingPunct="0">
      <a:lnSpc>
        <a:spcPct val="100000"/>
      </a:lnSpc>
      <a:spcBef>
        <a:spcPts val="0"/>
      </a:spcBef>
      <a:spcAft>
        <a:spcPct val="0"/>
      </a:spcAft>
      <a:defRPr sz="1000" kern="1200">
        <a:solidFill>
          <a:schemeClr val="tx1"/>
        </a:solidFill>
        <a:latin typeface="Calibri"/>
        <a:ea typeface="+mn-ea"/>
        <a:cs typeface="Calibri"/>
      </a:defRPr>
    </a:lvl3pPr>
    <a:lvl4pPr marL="1371600" algn="l" rtl="0" eaLnBrk="0" fontAlgn="base" hangingPunct="0">
      <a:lnSpc>
        <a:spcPct val="100000"/>
      </a:lnSpc>
      <a:spcBef>
        <a:spcPts val="0"/>
      </a:spcBef>
      <a:spcAft>
        <a:spcPct val="0"/>
      </a:spcAft>
      <a:defRPr sz="1000" kern="1200">
        <a:solidFill>
          <a:schemeClr val="tx1"/>
        </a:solidFill>
        <a:latin typeface="Calibri"/>
        <a:ea typeface="+mn-ea"/>
        <a:cs typeface="Calibri"/>
      </a:defRPr>
    </a:lvl4pPr>
    <a:lvl5pPr marL="1828800" algn="l" rtl="0" eaLnBrk="0" fontAlgn="base" hangingPunct="0">
      <a:lnSpc>
        <a:spcPct val="100000"/>
      </a:lnSpc>
      <a:spcBef>
        <a:spcPts val="0"/>
      </a:spcBef>
      <a:spcAft>
        <a:spcPct val="0"/>
      </a:spcAft>
      <a:defRPr sz="1000" kern="1200">
        <a:solidFill>
          <a:schemeClr val="tx1"/>
        </a:solidFill>
        <a:latin typeface="Calibri"/>
        <a:ea typeface="+mn-ea"/>
        <a:cs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 Id="rId3" Type="http://schemas.openxmlformats.org/officeDocument/2006/relationships/hyperlink" Target="https://www.grc.com/haystack.htm"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 Id="rId3" Type="http://schemas.openxmlformats.org/officeDocument/2006/relationships/hyperlink" Target="https://vimeo.com/426500246/a76c9905ab"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 Id="rId3" Type="http://schemas.openxmlformats.org/officeDocument/2006/relationships/hyperlink" Target="https://haveibeenpwned.com/"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dirty="0"/>
              <a:t>Hallo en welkom allemaal!</a:t>
            </a:r>
            <a:endParaRPr lang="nl-BE"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1</a:t>
            </a:fld>
            <a:endParaRPr lang="nl-BE">
              <a:solidFill>
                <a:prstClr val="black"/>
              </a:solidFill>
            </a:endParaRPr>
          </a:p>
        </p:txBody>
      </p:sp>
    </p:spTree>
    <p:extLst>
      <p:ext uri="{BB962C8B-B14F-4D97-AF65-F5344CB8AC3E}">
        <p14:creationId xmlns:p14="http://schemas.microsoft.com/office/powerpoint/2010/main" val="27968063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vl="0"/>
            <a:r>
              <a:rPr lang="fr-BE" sz="1000" kern="1200" dirty="0">
                <a:solidFill>
                  <a:schemeClr val="tx1"/>
                </a:solidFill>
                <a:effectLst/>
                <a:latin typeface="+mn-lt"/>
              </a:rPr>
              <a:t>Wat is jouw mening?</a:t>
            </a:r>
          </a:p>
          <a:p>
            <a:pPr lvl="0"/>
            <a:r>
              <a:rPr lang="fr-BE" sz="1000" kern="1200" dirty="0">
                <a:solidFill>
                  <a:schemeClr val="tx1"/>
                </a:solidFill>
                <a:effectLst/>
                <a:latin typeface="+mn-lt"/>
              </a:rPr>
              <a:t>Heb je opmerkingen?</a:t>
            </a:r>
          </a:p>
          <a:p>
            <a:pPr lvl="0"/>
            <a:r>
              <a:rPr lang="fr-BE" sz="1000" kern="1200" dirty="0">
                <a:solidFill>
                  <a:schemeClr val="tx1"/>
                </a:solidFill>
                <a:effectLst/>
                <a:latin typeface="+mn-lt"/>
              </a:rPr>
              <a:t>Wat heb je onthouden?</a:t>
            </a:r>
          </a:p>
          <a:p>
            <a:pPr lvl="0"/>
            <a:r>
              <a:rPr lang="fr-BE" sz="1000" kern="1200" dirty="0">
                <a:solidFill>
                  <a:schemeClr val="tx1"/>
                </a:solidFill>
                <a:effectLst/>
                <a:latin typeface="+mn-lt"/>
              </a:rPr>
              <a:t>Wat zal de eerste actie zijn die je onderneemt na deze prestentatie?</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10</a:t>
            </a:fld>
            <a:endParaRPr lang="nl-BE">
              <a:solidFill>
                <a:prstClr val="black"/>
              </a:solidFill>
            </a:endParaRPr>
          </a:p>
        </p:txBody>
      </p:sp>
    </p:spTree>
    <p:extLst>
      <p:ext uri="{BB962C8B-B14F-4D97-AF65-F5344CB8AC3E}">
        <p14:creationId xmlns:p14="http://schemas.microsoft.com/office/powerpoint/2010/main" val="3500429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latin typeface="Calibri"/>
              </a:rPr>
              <a:t>Bedankt voor je </a:t>
            </a:r>
            <a:r>
              <a:rPr lang="fr-FR" dirty="0" err="1">
                <a:latin typeface="Calibri"/>
              </a:rPr>
              <a:t>aandacht</a:t>
            </a:r>
            <a:r>
              <a:rPr lang="fr-FR" dirty="0">
                <a:latin typeface="Calibri"/>
              </a:rPr>
              <a:t>!</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11</a:t>
            </a:fld>
            <a:endParaRPr lang="nl-BE">
              <a:solidFill>
                <a:prstClr val="black"/>
              </a:solidFill>
            </a:endParaRPr>
          </a:p>
        </p:txBody>
      </p:sp>
    </p:spTree>
    <p:extLst>
      <p:ext uri="{BB962C8B-B14F-4D97-AF65-F5344CB8AC3E}">
        <p14:creationId xmlns:p14="http://schemas.microsoft.com/office/powerpoint/2010/main" val="2030060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dirty="0"/>
              <a:t>Een klassiek hackingscenario bij ondernemingen en kmo's.</a:t>
            </a:r>
            <a:endParaRPr lang="nl-BE"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2</a:t>
            </a:fld>
            <a:endParaRPr lang="nl-BE">
              <a:solidFill>
                <a:prstClr val="black"/>
              </a:solidFill>
            </a:endParaRPr>
          </a:p>
        </p:txBody>
      </p:sp>
    </p:spTree>
    <p:extLst>
      <p:ext uri="{BB962C8B-B14F-4D97-AF65-F5344CB8AC3E}">
        <p14:creationId xmlns:p14="http://schemas.microsoft.com/office/powerpoint/2010/main" val="2559497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000" b="1" kern="1200" dirty="0">
                <a:solidFill>
                  <a:schemeClr val="tx1"/>
                </a:solidFill>
                <a:effectLst/>
              </a:rPr>
              <a:t>Opgepast: hacking!</a:t>
            </a:r>
          </a:p>
          <a:p>
            <a:r>
              <a:rPr lang="fr-FR" sz="1000" b="0" kern="1200" dirty="0">
                <a:solidFill>
                  <a:schemeClr val="tx1"/>
                </a:solidFill>
                <a:effectLst/>
              </a:rPr>
              <a:t>Een persoon met slechte bedoelingen heeft </a:t>
            </a:r>
            <a:r>
              <a:rPr lang="fr-FR" sz="1000" b="0" kern="1200" dirty="0" err="1">
                <a:solidFill>
                  <a:schemeClr val="tx1"/>
                </a:solidFill>
                <a:effectLst/>
              </a:rPr>
              <a:t>jouw</a:t>
            </a:r>
            <a:r>
              <a:rPr lang="fr-FR" sz="1000" b="0" kern="1200" dirty="0">
                <a:solidFill>
                  <a:schemeClr val="tx1"/>
                </a:solidFill>
                <a:effectLst/>
              </a:rPr>
              <a:t> </a:t>
            </a:r>
            <a:r>
              <a:rPr lang="fr-FR" sz="1000" dirty="0" err="1"/>
              <a:t>wachtwoord</a:t>
            </a:r>
            <a:r>
              <a:rPr lang="fr-FR" sz="1000" dirty="0"/>
              <a:t> </a:t>
            </a:r>
            <a:r>
              <a:rPr lang="fr-FR" sz="1000" b="0" kern="1200" dirty="0" err="1">
                <a:solidFill>
                  <a:schemeClr val="tx1"/>
                </a:solidFill>
                <a:effectLst/>
              </a:rPr>
              <a:t>gehackt</a:t>
            </a:r>
            <a:r>
              <a:rPr lang="fr-FR" sz="1000" b="0" kern="1200" dirty="0">
                <a:solidFill>
                  <a:schemeClr val="tx1"/>
                </a:solidFill>
                <a:effectLst/>
              </a:rPr>
              <a:t>.</a:t>
            </a:r>
          </a:p>
          <a:p>
            <a:endParaRPr lang="nl-BE" sz="1000" b="0" kern="1200" dirty="0">
              <a:solidFill>
                <a:schemeClr val="tx1"/>
              </a:solidFill>
              <a:effectLst/>
            </a:endParaRPr>
          </a:p>
          <a:p>
            <a:r>
              <a:rPr lang="fr-FR" sz="1000" b="0" kern="1200" dirty="0">
                <a:solidFill>
                  <a:schemeClr val="tx1"/>
                </a:solidFill>
                <a:effectLst/>
              </a:rPr>
              <a:t>We kunnen stellen dat deze persoon nu jouw sleutels in zijn bezit heeft. Hij kan vertrouwelijke informatie stelen, boodschappen versturen naar al je contacten, collega's en klanten. Hij kan met jouw profiel op de sociale netwerken inloggen en aankopen doen op jouw favoriete sites. </a:t>
            </a:r>
          </a:p>
          <a:p>
            <a:endParaRPr lang="fr-FR" sz="1000" b="0" kern="1200" dirty="0">
              <a:solidFill>
                <a:schemeClr val="tx1"/>
              </a:solidFill>
              <a:effectLst/>
            </a:endParaRPr>
          </a:p>
          <a:p>
            <a:endParaRPr lang="fr-FR" sz="1000" b="0" kern="1200" dirty="0">
              <a:solidFill>
                <a:schemeClr val="tx1"/>
              </a:solidFill>
              <a:effectLst/>
            </a:endParaRP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3</a:t>
            </a:fld>
            <a:endParaRPr lang="nl-BE">
              <a:solidFill>
                <a:prstClr val="black"/>
              </a:solidFill>
            </a:endParaRPr>
          </a:p>
        </p:txBody>
      </p:sp>
    </p:spTree>
    <p:extLst>
      <p:ext uri="{BB962C8B-B14F-4D97-AF65-F5344CB8AC3E}">
        <p14:creationId xmlns:p14="http://schemas.microsoft.com/office/powerpoint/2010/main" val="3500429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81038" y="4783138"/>
            <a:ext cx="5446712" cy="5157787"/>
          </a:xfrm>
        </p:spPr>
        <p:txBody>
          <a:bodyPr/>
          <a:lstStyle/>
          <a:p>
            <a:r>
              <a:rPr dirty="0"/>
              <a:t>Het hacken van </a:t>
            </a:r>
            <a:r>
              <a:rPr lang="fr-FR" dirty="0" err="1"/>
              <a:t>wachtwoorden</a:t>
            </a:r>
            <a:r>
              <a:rPr dirty="0"/>
              <a:t> is een frauduleuze techniek die erin bestaat </a:t>
            </a:r>
            <a:r>
              <a:rPr lang="fr-FR" b="1" dirty="0" err="1"/>
              <a:t>een</a:t>
            </a:r>
            <a:r>
              <a:rPr lang="fr-FR" b="1" dirty="0"/>
              <a:t> </a:t>
            </a:r>
            <a:r>
              <a:rPr lang="fr-FR" b="1" dirty="0" err="1"/>
              <a:t>wachtwoord</a:t>
            </a:r>
            <a:r>
              <a:rPr lang="fr-FR" b="1" dirty="0"/>
              <a:t> te stelen om toegang te krijgen</a:t>
            </a:r>
            <a:r>
              <a:rPr lang="fr-FR" b="0" baseline="0" dirty="0"/>
              <a:t> tot </a:t>
            </a:r>
            <a:r>
              <a:rPr lang="fr-FR" b="1" baseline="0" dirty="0"/>
              <a:t>je professionele en privéaccounts</a:t>
            </a:r>
            <a:r>
              <a:rPr lang="fr-FR" b="0" baseline="0" dirty="0"/>
              <a:t>. </a:t>
            </a:r>
            <a:endParaRPr lang="nl-BE" b="0" dirty="0"/>
          </a:p>
          <a:p>
            <a:endParaRPr lang="nl-BE" b="1" dirty="0"/>
          </a:p>
          <a:p>
            <a:r>
              <a:rPr lang="fr-FR" b="1" dirty="0"/>
              <a:t>Het doel?</a:t>
            </a:r>
            <a:r>
              <a:rPr dirty="0"/>
              <a:t> </a:t>
            </a:r>
          </a:p>
          <a:p>
            <a:pPr marL="171450" indent="-171450">
              <a:buFont typeface="Arial"/>
              <a:buChar char="•"/>
            </a:pPr>
            <a:r>
              <a:rPr dirty="0"/>
              <a:t>Op zoek gaan naar </a:t>
            </a:r>
            <a:r>
              <a:rPr lang="fr-FR" b="1" dirty="0"/>
              <a:t>persoonlijke informatie </a:t>
            </a:r>
            <a:r>
              <a:rPr dirty="0"/>
              <a:t>(ID, </a:t>
            </a:r>
            <a:r>
              <a:rPr lang="fr-FR" dirty="0" err="1"/>
              <a:t>wachtwoorden</a:t>
            </a:r>
            <a:r>
              <a:rPr dirty="0"/>
              <a:t>, kredietkaartnummer).</a:t>
            </a:r>
          </a:p>
          <a:p>
            <a:pPr marL="171450" indent="-171450">
              <a:buFont typeface="Arial"/>
              <a:buChar char="•"/>
            </a:pPr>
            <a:r>
              <a:rPr dirty="0"/>
              <a:t>Toegang tot </a:t>
            </a:r>
            <a:r>
              <a:rPr lang="fr-FR" b="1" dirty="0"/>
              <a:t>gevoelige gegevens </a:t>
            </a:r>
            <a:r>
              <a:rPr dirty="0"/>
              <a:t>binnen de onderneming.</a:t>
            </a:r>
          </a:p>
          <a:p>
            <a:pPr marL="171450" indent="-171450">
              <a:buFont typeface="Arial"/>
              <a:buChar char="•"/>
            </a:pPr>
            <a:r>
              <a:rPr lang="fr-FR" b="1" dirty="0"/>
              <a:t>Jou geld afhandig maken</a:t>
            </a:r>
            <a:r>
              <a:rPr dirty="0"/>
              <a:t> door toegang te krijgen tot je bankgegevens.</a:t>
            </a:r>
            <a:endParaRPr lang="nl-BE" dirty="0"/>
          </a:p>
          <a:p>
            <a:endParaRPr lang="nl-BE" b="1" dirty="0"/>
          </a:p>
          <a:p>
            <a:r>
              <a:rPr lang="fr-FR" b="1" dirty="0"/>
              <a:t>Hoe?</a:t>
            </a:r>
          </a:p>
          <a:p>
            <a:pPr marL="171450" indent="-171450">
              <a:buFont typeface="Arial"/>
              <a:buChar char="•"/>
            </a:pPr>
            <a:r>
              <a:rPr dirty="0"/>
              <a:t>Een hacker gebruikt een </a:t>
            </a:r>
            <a:r>
              <a:rPr lang="fr-FR" b="1" dirty="0"/>
              <a:t>ontsleutelingprogramma</a:t>
            </a:r>
            <a:r>
              <a:rPr dirty="0"/>
              <a:t> voor </a:t>
            </a:r>
            <a:r>
              <a:rPr lang="fr-FR" dirty="0" err="1"/>
              <a:t>wachtwoorden</a:t>
            </a:r>
            <a:r>
              <a:rPr dirty="0"/>
              <a:t>.</a:t>
            </a:r>
            <a:endParaRPr lang="nl-BE" dirty="0"/>
          </a:p>
          <a:p>
            <a:pPr marL="171450" indent="-171450">
              <a:buFont typeface="Arial"/>
              <a:buChar char="•"/>
            </a:pPr>
            <a:r>
              <a:rPr dirty="0"/>
              <a:t>Een persoonlijke aanval, een kennis of een derde die rechtstreeks toegang heeft tot je </a:t>
            </a:r>
            <a:r>
              <a:rPr lang="fr-FR" dirty="0" err="1"/>
              <a:t>wachtwoord</a:t>
            </a:r>
            <a:r>
              <a:rPr dirty="0"/>
              <a:t>. </a:t>
            </a:r>
            <a:endParaRPr lang="nl-BE" dirty="0"/>
          </a:p>
          <a:p>
            <a:pPr marL="171450" indent="-171450">
              <a:buFont typeface="Arial"/>
              <a:buChar char="•"/>
            </a:pPr>
            <a:r>
              <a:rPr dirty="0"/>
              <a:t>Een </a:t>
            </a:r>
            <a:r>
              <a:rPr lang="fr-FR" b="1" baseline="0" dirty="0"/>
              <a:t>phishing-e-mail</a:t>
            </a:r>
            <a:r>
              <a:rPr dirty="0"/>
              <a:t> waardoor men je gegevens op frauduleuze manier heeft verkregen.</a:t>
            </a:r>
            <a:endParaRPr lang="nl-BE"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4</a:t>
            </a:fld>
            <a:endParaRPr lang="nl-BE">
              <a:solidFill>
                <a:prstClr val="black"/>
              </a:solidFill>
            </a:endParaRPr>
          </a:p>
        </p:txBody>
      </p:sp>
    </p:spTree>
    <p:extLst>
      <p:ext uri="{BB962C8B-B14F-4D97-AF65-F5344CB8AC3E}">
        <p14:creationId xmlns:p14="http://schemas.microsoft.com/office/powerpoint/2010/main" val="13737467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81038" y="4783138"/>
            <a:ext cx="5446712" cy="5157787"/>
          </a:xfrm>
        </p:spPr>
        <p:txBody>
          <a:bodyPr/>
          <a:lstStyle/>
          <a:p>
            <a:r>
              <a:rPr lang="fr-FR" sz="1000" b="1" dirty="0"/>
              <a:t>Bijna de helft </a:t>
            </a:r>
            <a:r>
              <a:rPr sz="1000" dirty="0"/>
              <a:t>van de Belgen gebruikt een zwak </a:t>
            </a:r>
            <a:r>
              <a:rPr lang="fr-FR" sz="1000" dirty="0" err="1"/>
              <a:t>wachtwoord</a:t>
            </a:r>
            <a:r>
              <a:rPr lang="fr-FR" sz="1000" dirty="0"/>
              <a:t> </a:t>
            </a:r>
            <a:r>
              <a:rPr sz="1000" dirty="0"/>
              <a:t>van </a:t>
            </a:r>
            <a:r>
              <a:rPr lang="fr-FR" sz="1000" b="1" dirty="0"/>
              <a:t>minder dan 8 karakters</a:t>
            </a:r>
            <a:r>
              <a:rPr sz="1000" dirty="0"/>
              <a:t>.</a:t>
            </a:r>
          </a:p>
          <a:p>
            <a:endParaRPr lang="nl-BE" sz="1000" dirty="0"/>
          </a:p>
          <a:p>
            <a:r>
              <a:rPr sz="1000" dirty="0"/>
              <a:t>Verontrustend! </a:t>
            </a:r>
            <a:r>
              <a:rPr lang="fr-FR" sz="1000" b="1" baseline="0" dirty="0"/>
              <a:t>1 Belg op 3 deelt </a:t>
            </a:r>
            <a:r>
              <a:rPr lang="fr-FR" sz="1000" b="1" baseline="0" dirty="0" err="1"/>
              <a:t>zijn</a:t>
            </a:r>
            <a:r>
              <a:rPr lang="fr-FR" sz="1000" b="1" baseline="0" dirty="0"/>
              <a:t> </a:t>
            </a:r>
            <a:r>
              <a:rPr lang="fr-FR" sz="1000" b="1" baseline="0" dirty="0" err="1"/>
              <a:t>wachtwoord</a:t>
            </a:r>
            <a:r>
              <a:rPr lang="fr-FR" sz="1000" b="1" baseline="0" dirty="0"/>
              <a:t> </a:t>
            </a:r>
            <a:r>
              <a:rPr sz="1000" dirty="0"/>
              <a:t>met een derde, die hij al dan niet goed kent.</a:t>
            </a:r>
          </a:p>
          <a:p>
            <a:endParaRPr lang="nl-BE" sz="1000" baseline="0" dirty="0"/>
          </a:p>
          <a:p>
            <a:r>
              <a:rPr sz="1000" dirty="0"/>
              <a:t>Een ander alarmerend cijfer voor ondernemingen en kmo's: </a:t>
            </a:r>
            <a:r>
              <a:rPr lang="fr-FR" sz="1000" b="1" baseline="0" dirty="0"/>
              <a:t>1 Belg op 4 heeft </a:t>
            </a:r>
            <a:r>
              <a:rPr lang="fr-FR" sz="1000" b="1" baseline="0" dirty="0" err="1"/>
              <a:t>hetzelfde</a:t>
            </a:r>
            <a:r>
              <a:rPr lang="fr-FR" sz="1000" b="1" baseline="0" dirty="0"/>
              <a:t> </a:t>
            </a:r>
            <a:r>
              <a:rPr lang="fr-FR" sz="1000" b="1" baseline="0" dirty="0" err="1"/>
              <a:t>wachtwoord</a:t>
            </a:r>
            <a:r>
              <a:rPr lang="fr-FR" sz="1000" b="1" baseline="0" dirty="0"/>
              <a:t> </a:t>
            </a:r>
            <a:r>
              <a:rPr sz="1000" dirty="0"/>
              <a:t>voor zijn privé- en zijn professionele accounts. </a:t>
            </a:r>
            <a:endParaRPr lang="nl-BE" sz="1000" dirty="0"/>
          </a:p>
          <a:p>
            <a:endParaRPr lang="nl-BE" sz="1000" dirty="0"/>
          </a:p>
          <a:p>
            <a:pPr marL="0" marR="0" lvl="0" indent="0" algn="l" defTabSz="914400" rtl="0" eaLnBrk="0" fontAlgn="base" latinLnBrk="0" hangingPunct="0">
              <a:lnSpc>
                <a:spcPct val="100000"/>
              </a:lnSpc>
              <a:spcAft>
                <a:spcPct val="0"/>
              </a:spcAft>
              <a:buClrTx/>
              <a:buSzTx/>
              <a:buFontTx/>
              <a:buNone/>
              <a:tabLst/>
              <a:defRPr/>
            </a:pPr>
            <a:r>
              <a:rPr lang="nl-NL" sz="1000" b="1" i="0" dirty="0"/>
              <a:t>15% van de Belgen gebruikt slechts 1 wachtwoord</a:t>
            </a:r>
            <a:r>
              <a:rPr lang="nl-NL" sz="1000" b="0" i="0" dirty="0"/>
              <a:t>. (</a:t>
            </a:r>
            <a:r>
              <a:rPr lang="nl-NL" sz="1000" b="0" i="0" dirty="0" err="1"/>
              <a:t>Safeonweb</a:t>
            </a:r>
            <a:r>
              <a:rPr lang="nl-NL" sz="1000" b="0" i="0" dirty="0"/>
              <a:t>, Digitale Gezondheidsindex 2018)</a:t>
            </a:r>
          </a:p>
          <a:p>
            <a:pPr marL="0" marR="0" lvl="0" indent="0" algn="l" defTabSz="914400" rtl="0" eaLnBrk="0" fontAlgn="base" latinLnBrk="0" hangingPunct="0">
              <a:lnSpc>
                <a:spcPct val="100000"/>
              </a:lnSpc>
              <a:spcAft>
                <a:spcPct val="0"/>
              </a:spcAft>
              <a:buClrTx/>
              <a:buSzTx/>
              <a:buFontTx/>
              <a:buNone/>
              <a:tabLst/>
              <a:defRPr/>
            </a:pPr>
            <a:endParaRPr lang="nl-NL" sz="1000" b="0" i="0" dirty="0">
              <a:solidFill>
                <a:srgbClr val="404040"/>
              </a:solidFill>
            </a:endParaRPr>
          </a:p>
          <a:p>
            <a:r>
              <a:rPr lang="nl-NL" sz="1000" b="0" i="0" u="none" strike="noStrike" kern="1200" dirty="0">
                <a:solidFill>
                  <a:schemeClr val="tx1"/>
                </a:solidFill>
                <a:effectLst/>
              </a:rPr>
              <a:t>Wachtwoorden onthouden is een hele klus.  Gebruik daarvoor een online </a:t>
            </a:r>
            <a:r>
              <a:rPr lang="nl-NL" sz="1000" b="1" i="0" u="none" strike="noStrike" kern="1200" dirty="0">
                <a:solidFill>
                  <a:schemeClr val="tx1"/>
                </a:solidFill>
                <a:effectLst/>
              </a:rPr>
              <a:t>wachtwoordkluis</a:t>
            </a:r>
            <a:r>
              <a:rPr lang="nl-NL" sz="1000" b="0" i="0" u="none" strike="noStrike" kern="1200" dirty="0">
                <a:solidFill>
                  <a:schemeClr val="tx1"/>
                </a:solidFill>
                <a:effectLst/>
              </a:rPr>
              <a:t> of ‘password manager’.  Je vindt ze in alle soorten, gratis en betalend. Slechts 16% van de Belgen gebruikt een wachtwoordkluis. (</a:t>
            </a:r>
            <a:r>
              <a:rPr lang="nl-NL" sz="1000" b="0" i="0" u="none" strike="noStrike" kern="1200" dirty="0" err="1">
                <a:solidFill>
                  <a:schemeClr val="tx1"/>
                </a:solidFill>
                <a:effectLst/>
              </a:rPr>
              <a:t>Safeonweb</a:t>
            </a:r>
            <a:r>
              <a:rPr lang="nl-NL" sz="1000" b="0" i="0" u="none" strike="noStrike" kern="1200" dirty="0">
                <a:solidFill>
                  <a:schemeClr val="tx1"/>
                </a:solidFill>
                <a:effectLst/>
              </a:rPr>
              <a:t>, Digitale Gezondheidsindex 2018).  Wachtwoordkluizen onthouden jouw wachtwoorden en beveilig je best met een sterk wachtwoord, het enige dat je moet onthouden.</a:t>
            </a:r>
          </a:p>
          <a:p>
            <a:endParaRPr lang="nl-NL" sz="1000" b="0" i="0" u="none" strike="noStrike" kern="1200" dirty="0">
              <a:solidFill>
                <a:schemeClr val="tx1"/>
              </a:solidFill>
              <a:effectLst/>
            </a:endParaRPr>
          </a:p>
          <a:p>
            <a:r>
              <a:rPr lang="nl-NL" sz="1000" b="0" i="0" u="none" strike="noStrike" kern="1200" dirty="0">
                <a:solidFill>
                  <a:schemeClr val="tx1"/>
                </a:solidFill>
                <a:effectLst/>
              </a:rPr>
              <a:t>39% van de Belgen maakt af en toe of vaak gebruik van </a:t>
            </a:r>
            <a:r>
              <a:rPr lang="nl-NL" sz="1000" b="1" i="0" u="none" strike="noStrike" kern="1200" dirty="0">
                <a:solidFill>
                  <a:schemeClr val="tx1"/>
                </a:solidFill>
                <a:effectLst/>
              </a:rPr>
              <a:t>2FA (2 Factor Authenticatie, zie slide 8).</a:t>
            </a:r>
            <a:r>
              <a:rPr lang="nl-NL" sz="1000" b="0" i="0" u="none" strike="noStrike" kern="1200" dirty="0">
                <a:solidFill>
                  <a:schemeClr val="tx1"/>
                </a:solidFill>
                <a:effectLst/>
              </a:rPr>
              <a:t> (</a:t>
            </a:r>
            <a:r>
              <a:rPr lang="nl-NL" sz="1000" b="0" i="0" u="none" strike="noStrike" kern="1200" dirty="0" err="1">
                <a:solidFill>
                  <a:schemeClr val="tx1"/>
                </a:solidFill>
                <a:effectLst/>
              </a:rPr>
              <a:t>Safeonweb</a:t>
            </a:r>
            <a:r>
              <a:rPr lang="nl-NL" sz="1000" b="0" i="0" u="none" strike="noStrike" kern="1200" dirty="0">
                <a:solidFill>
                  <a:schemeClr val="tx1"/>
                </a:solidFill>
                <a:effectLst/>
              </a:rPr>
              <a:t>, Digitale Gezondheidsindex 2018).</a:t>
            </a:r>
          </a:p>
          <a:p>
            <a:endParaRPr lang="nl-NL" sz="1000" b="0" i="0" u="none" strike="noStrike" kern="1200" dirty="0">
              <a:solidFill>
                <a:schemeClr val="tx1"/>
              </a:solidFill>
              <a:effectLst/>
            </a:endParaRPr>
          </a:p>
          <a:p>
            <a:r>
              <a:rPr lang="nl-NL" sz="1000" b="0" kern="1200" dirty="0">
                <a:solidFill>
                  <a:schemeClr val="tx1"/>
                </a:solidFill>
                <a:effectLst/>
              </a:rPr>
              <a:t>123456, </a:t>
            </a:r>
            <a:r>
              <a:rPr lang="nl-NL" sz="1000" b="0" kern="1200" dirty="0" err="1">
                <a:solidFill>
                  <a:schemeClr val="tx1"/>
                </a:solidFill>
                <a:effectLst/>
              </a:rPr>
              <a:t>azerty</a:t>
            </a:r>
            <a:r>
              <a:rPr lang="nl-NL" sz="1000" b="0" kern="1200" dirty="0">
                <a:solidFill>
                  <a:schemeClr val="tx1"/>
                </a:solidFill>
                <a:effectLst/>
              </a:rPr>
              <a:t>, Star Wars of  naam en geboortejaar zoals in JouwNaam1985 zijn de meest gebruikte wachtwoorden.  Dat is geen goed idee: er bestaan namelijk programma’s die dit soort wachtwoorden automatisch kraken of die elke mogelijke combinatie van karakters bliksemsnel </a:t>
            </a:r>
            <a:r>
              <a:rPr lang="nl-NL" sz="1000" b="0" kern="1200" dirty="0" smtClean="0">
                <a:solidFill>
                  <a:schemeClr val="tx1"/>
                </a:solidFill>
                <a:effectLst/>
              </a:rPr>
              <a:t>uitproberen</a:t>
            </a:r>
            <a:r>
              <a:rPr lang="fr-FR" dirty="0">
                <a:solidFill>
                  <a:srgbClr val="404040"/>
                </a:solidFill>
              </a:rPr>
              <a:t>.</a:t>
            </a:r>
            <a:endParaRPr lang="nl-NL" sz="1000" b="0" kern="1200" dirty="0" smtClean="0">
              <a:solidFill>
                <a:schemeClr val="tx1"/>
              </a:solidFill>
              <a:effectLst/>
            </a:endParaRP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5</a:t>
            </a:fld>
            <a:endParaRPr lang="nl-BE">
              <a:solidFill>
                <a:prstClr val="black"/>
              </a:solidFill>
            </a:endParaRPr>
          </a:p>
        </p:txBody>
      </p:sp>
    </p:spTree>
    <p:extLst>
      <p:ext uri="{BB962C8B-B14F-4D97-AF65-F5344CB8AC3E}">
        <p14:creationId xmlns:p14="http://schemas.microsoft.com/office/powerpoint/2010/main" val="13737467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000" dirty="0" err="1"/>
              <a:t>Afspraak</a:t>
            </a:r>
            <a:r>
              <a:rPr lang="fr-FR" sz="1000" dirty="0"/>
              <a:t> op: </a:t>
            </a:r>
            <a:r>
              <a:rPr lang="fr-FR" sz="1000" u="sng" kern="1200" dirty="0">
                <a:solidFill>
                  <a:schemeClr val="tx1"/>
                </a:solidFill>
                <a:effectLst/>
                <a:hlinkClick r:id="rId3"/>
              </a:rPr>
              <a:t>https://www.grc.com/haystack.htm</a:t>
            </a:r>
            <a:endParaRPr lang="fr-FR" sz="1000" dirty="0"/>
          </a:p>
          <a:p>
            <a:endParaRPr lang="nl-BE" sz="1000" baseline="0" dirty="0"/>
          </a:p>
          <a:p>
            <a:r>
              <a:rPr sz="1000" dirty="0"/>
              <a:t>In deze </a:t>
            </a:r>
            <a:r>
              <a:rPr lang="fr-FR" sz="1000" b="1" baseline="0" dirty="0"/>
              <a:t>(anonieme) test</a:t>
            </a:r>
            <a:r>
              <a:rPr sz="1000" dirty="0"/>
              <a:t> moet je uiteraard </a:t>
            </a:r>
            <a:r>
              <a:rPr sz="1000" dirty="0" err="1"/>
              <a:t>niet</a:t>
            </a:r>
            <a:r>
              <a:rPr sz="1000" dirty="0"/>
              <a:t> j</a:t>
            </a:r>
            <a:r>
              <a:rPr lang="nl-BE" sz="1000" dirty="0" err="1"/>
              <a:t>ouw</a:t>
            </a:r>
            <a:r>
              <a:rPr lang="nl-BE" sz="1000" dirty="0"/>
              <a:t> eigen</a:t>
            </a:r>
            <a:r>
              <a:rPr sz="1000" dirty="0"/>
              <a:t> </a:t>
            </a:r>
            <a:r>
              <a:rPr lang="fr-FR" sz="1000" dirty="0" err="1"/>
              <a:t>wachtwoorden</a:t>
            </a:r>
            <a:r>
              <a:rPr lang="fr-FR" sz="1000" dirty="0"/>
              <a:t> </a:t>
            </a:r>
            <a:r>
              <a:rPr sz="1000" dirty="0"/>
              <a:t>doorgeven!</a:t>
            </a:r>
          </a:p>
          <a:p>
            <a:endParaRPr lang="nl-BE" sz="1000" baseline="0" dirty="0"/>
          </a:p>
          <a:p>
            <a:r>
              <a:rPr sz="1000" dirty="0"/>
              <a:t>Maar door op </a:t>
            </a:r>
            <a:r>
              <a:rPr lang="fr-FR" sz="1000" b="1" baseline="0" dirty="0"/>
              <a:t>enkele vragen</a:t>
            </a:r>
            <a:r>
              <a:rPr sz="1000" dirty="0"/>
              <a:t> te antwoorden, zal je weten in hoeveel tijd een hacker je </a:t>
            </a:r>
            <a:r>
              <a:rPr lang="fr-FR" sz="1000" dirty="0" err="1"/>
              <a:t>wachtwoord</a:t>
            </a:r>
            <a:r>
              <a:rPr lang="fr-FR" sz="1000" dirty="0"/>
              <a:t> </a:t>
            </a:r>
            <a:r>
              <a:rPr sz="1000" dirty="0"/>
              <a:t>kan achterhalen. </a:t>
            </a:r>
            <a:endParaRPr lang="nl-BE" sz="1000" baseline="0" dirty="0"/>
          </a:p>
          <a:p>
            <a:pPr marL="171450" indent="-171450">
              <a:buFont typeface="Arial"/>
              <a:buChar char="•"/>
            </a:pPr>
            <a:r>
              <a:rPr sz="1000" dirty="0"/>
              <a:t>En, hoe snel ging het?</a:t>
            </a:r>
            <a:endParaRPr lang="nl-BE" sz="1000" baseline="0" dirty="0"/>
          </a:p>
          <a:p>
            <a:pPr marL="171450" marR="0" indent="-171450" algn="l" defTabSz="914400" rtl="0" eaLnBrk="0" fontAlgn="base" latinLnBrk="0" hangingPunct="0">
              <a:lnSpc>
                <a:spcPct val="100000"/>
              </a:lnSpc>
              <a:spcAft>
                <a:spcPct val="0"/>
              </a:spcAft>
              <a:buClrTx/>
              <a:buSzTx/>
              <a:buFont typeface="Arial"/>
              <a:buChar char="•"/>
              <a:tabLst/>
              <a:defRPr/>
            </a:pPr>
            <a:r>
              <a:rPr sz="1000" dirty="0"/>
              <a:t>Daag je collega's uit: wie heeft het </a:t>
            </a:r>
            <a:r>
              <a:rPr lang="fr-FR" sz="1000" b="1" baseline="0" dirty="0"/>
              <a:t>meest </a:t>
            </a:r>
            <a:r>
              <a:rPr lang="fr-FR" sz="1000" b="1" baseline="0" dirty="0" err="1"/>
              <a:t>ingewikkelde</a:t>
            </a:r>
            <a:r>
              <a:rPr lang="fr-FR" sz="1000" b="1" baseline="0" dirty="0"/>
              <a:t> </a:t>
            </a:r>
            <a:r>
              <a:rPr lang="fr-FR" sz="1000" b="1" baseline="0" dirty="0" err="1"/>
              <a:t>wachtwoord</a:t>
            </a:r>
            <a:r>
              <a:rPr sz="1000" dirty="0"/>
              <a:t>? </a:t>
            </a:r>
          </a:p>
          <a:p>
            <a:endParaRPr lang="nl-BE" sz="1000" baseline="0" dirty="0"/>
          </a:p>
          <a:p>
            <a:pPr marL="0" marR="0" indent="0" algn="l" defTabSz="914400" rtl="0" eaLnBrk="0" fontAlgn="base" latinLnBrk="0" hangingPunct="0">
              <a:lnSpc>
                <a:spcPct val="100000"/>
              </a:lnSpc>
              <a:spcAft>
                <a:spcPct val="0"/>
              </a:spcAft>
              <a:buClrTx/>
              <a:buSzTx/>
              <a:buFontTx/>
              <a:buNone/>
              <a:tabLst/>
              <a:defRPr/>
            </a:pPr>
            <a:r>
              <a:rPr sz="1000" dirty="0"/>
              <a:t>Je zal zien dat het misschien </a:t>
            </a:r>
            <a:r>
              <a:rPr lang="fr-FR" sz="1000" b="1" baseline="0" dirty="0"/>
              <a:t>niet zo sterk is </a:t>
            </a:r>
            <a:r>
              <a:rPr sz="1000" dirty="0"/>
              <a:t>als je dacht. Maar geen paniek, je hebt nog tijd om het te veranderen…</a:t>
            </a:r>
          </a:p>
          <a:p>
            <a:endParaRPr lang="nl-BE" sz="1000" baseline="0" dirty="0"/>
          </a:p>
          <a:p>
            <a:r>
              <a:rPr lang="nl-BE" sz="1000" baseline="0" dirty="0"/>
              <a:t>En natuurlijk geef je je wachtwoorden NOOIT door.</a:t>
            </a:r>
          </a:p>
          <a:p>
            <a:endParaRPr lang="nl-BE" sz="1000" baseline="0" dirty="0"/>
          </a:p>
          <a:p>
            <a:endParaRPr lang="nl-BE" sz="1000" baseline="0" dirty="0"/>
          </a:p>
          <a:p>
            <a:endParaRPr lang="nl-BE" sz="1000" baseline="0"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6</a:t>
            </a:fld>
            <a:endParaRPr lang="nl-BE">
              <a:solidFill>
                <a:prstClr val="black"/>
              </a:solidFill>
            </a:endParaRPr>
          </a:p>
        </p:txBody>
      </p:sp>
    </p:spTree>
    <p:extLst>
      <p:ext uri="{BB962C8B-B14F-4D97-AF65-F5344CB8AC3E}">
        <p14:creationId xmlns:p14="http://schemas.microsoft.com/office/powerpoint/2010/main" val="18746599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000" b="1" dirty="0" err="1"/>
              <a:t>Maak</a:t>
            </a:r>
            <a:r>
              <a:rPr lang="fr-FR" sz="1000" b="1" dirty="0"/>
              <a:t> je </a:t>
            </a:r>
            <a:r>
              <a:rPr lang="fr-FR" sz="1000" b="1" dirty="0" err="1"/>
              <a:t>wachtwoord</a:t>
            </a:r>
            <a:r>
              <a:rPr lang="fr-FR" sz="1000" b="1" dirty="0"/>
              <a:t> </a:t>
            </a:r>
            <a:r>
              <a:rPr lang="fr-FR" sz="1000" b="1" dirty="0" err="1"/>
              <a:t>sterker</a:t>
            </a:r>
            <a:r>
              <a:rPr lang="fr-FR" sz="1000" b="1" dirty="0"/>
              <a:t> </a:t>
            </a:r>
          </a:p>
          <a:p>
            <a:pPr marL="171450" indent="-171450">
              <a:buFont typeface="Arial"/>
              <a:buChar char="•"/>
            </a:pPr>
            <a:r>
              <a:rPr sz="1000" dirty="0"/>
              <a:t>Vorm een lang </a:t>
            </a:r>
            <a:r>
              <a:rPr lang="fr-FR" sz="1000" dirty="0" err="1"/>
              <a:t>wachtwoord</a:t>
            </a:r>
            <a:r>
              <a:rPr sz="1000" dirty="0"/>
              <a:t>, tussen de </a:t>
            </a:r>
            <a:r>
              <a:rPr lang="fr-FR" sz="1000" b="1" dirty="0"/>
              <a:t>14 en 20 karakters</a:t>
            </a:r>
            <a:r>
              <a:rPr sz="1000" dirty="0"/>
              <a:t>.</a:t>
            </a:r>
          </a:p>
          <a:p>
            <a:pPr marL="171450" indent="-171450">
              <a:buFont typeface="Arial"/>
              <a:buChar char="•"/>
            </a:pPr>
            <a:r>
              <a:rPr sz="1000" dirty="0" err="1"/>
              <a:t>Kies</a:t>
            </a:r>
            <a:r>
              <a:rPr sz="1000" dirty="0"/>
              <a:t> </a:t>
            </a:r>
            <a:r>
              <a:rPr lang="fr-FR" sz="1000" b="1" dirty="0" err="1"/>
              <a:t>wachtzinnen</a:t>
            </a:r>
            <a:r>
              <a:rPr sz="1000" dirty="0"/>
              <a:t>, makkelijk te onthouden en veiliger. </a:t>
            </a:r>
          </a:p>
          <a:p>
            <a:pPr marL="171450" indent="-171450">
              <a:buFont typeface="Arial"/>
              <a:buChar char="•"/>
            </a:pPr>
            <a:r>
              <a:rPr sz="1000" dirty="0"/>
              <a:t>Bewaar de </a:t>
            </a:r>
            <a:r>
              <a:rPr lang="fr-FR" sz="1000" b="1" dirty="0"/>
              <a:t>spaties</a:t>
            </a:r>
            <a:r>
              <a:rPr sz="1000" dirty="0"/>
              <a:t>, zo typt het makkelijker.</a:t>
            </a:r>
          </a:p>
          <a:p>
            <a:pPr marL="171450" indent="-171450">
              <a:buFont typeface="Arial"/>
              <a:buChar char="•"/>
            </a:pPr>
            <a:r>
              <a:rPr sz="1000" dirty="0"/>
              <a:t>Gebruik </a:t>
            </a:r>
            <a:r>
              <a:rPr lang="fr-FR" sz="1000" b="1" dirty="0"/>
              <a:t>hoofd- en kleine letters</a:t>
            </a:r>
            <a:r>
              <a:rPr sz="1000" dirty="0"/>
              <a:t>.</a:t>
            </a:r>
          </a:p>
          <a:p>
            <a:pPr marL="171450" indent="-171450">
              <a:buFont typeface="Arial"/>
              <a:buChar char="•"/>
            </a:pPr>
            <a:r>
              <a:rPr sz="1000" dirty="0"/>
              <a:t>Voeg </a:t>
            </a:r>
            <a:r>
              <a:rPr lang="fr-FR" sz="1000" b="1" dirty="0"/>
              <a:t>cijfers en symbolen </a:t>
            </a:r>
            <a:r>
              <a:rPr lang="fr-FR" sz="1000" b="1" dirty="0" err="1"/>
              <a:t>toe</a:t>
            </a:r>
            <a:r>
              <a:rPr sz="1000" dirty="0" smtClean="0"/>
              <a:t>.</a:t>
            </a:r>
            <a:endParaRPr lang="nl-BE" sz="1000" dirty="0" smtClean="0"/>
          </a:p>
          <a:p>
            <a:pPr marL="0" indent="0">
              <a:buFont typeface="Arial"/>
              <a:buNone/>
            </a:pPr>
            <a:endParaRPr lang="nl-BE" sz="1000" dirty="0"/>
          </a:p>
          <a:p>
            <a:r>
              <a:rPr lang="nl-NL" sz="1000" b="0" i="0" u="none" strike="noStrike" kern="1200" dirty="0">
                <a:solidFill>
                  <a:schemeClr val="tx1"/>
                </a:solidFill>
                <a:effectLst/>
              </a:rPr>
              <a:t>Een sterk wachtwoord is een lang wachtwoord.  Vanaf 14 karakters zit je goed. </a:t>
            </a:r>
            <a:endParaRPr lang="nl-NL" sz="1000" b="0" i="0" u="none" strike="noStrike" kern="1200" dirty="0" smtClean="0">
              <a:solidFill>
                <a:schemeClr val="tx1"/>
              </a:solidFill>
              <a:effectLst/>
            </a:endParaRPr>
          </a:p>
          <a:p>
            <a:endParaRPr lang="nl-NL" sz="1000" b="0" i="0" u="none" strike="noStrike" kern="1200" dirty="0">
              <a:solidFill>
                <a:schemeClr val="tx1"/>
              </a:solidFill>
              <a:effectLst/>
            </a:endParaRPr>
          </a:p>
          <a:p>
            <a:r>
              <a:rPr lang="nl-NL" sz="1000" b="1" kern="1200" dirty="0">
                <a:solidFill>
                  <a:schemeClr val="tx1"/>
                </a:solidFill>
                <a:effectLst/>
              </a:rPr>
              <a:t>Sterk hoeft niet complex te </a:t>
            </a:r>
            <a:r>
              <a:rPr lang="nl-NL" sz="1000" b="1" kern="1200" dirty="0" smtClean="0">
                <a:solidFill>
                  <a:schemeClr val="tx1"/>
                </a:solidFill>
                <a:effectLst/>
              </a:rPr>
              <a:t>zijn</a:t>
            </a:r>
            <a:endParaRPr lang="nl-NL" sz="1000" kern="1200" dirty="0">
              <a:solidFill>
                <a:schemeClr val="tx1"/>
              </a:solidFill>
              <a:effectLst/>
            </a:endParaRPr>
          </a:p>
          <a:p>
            <a:r>
              <a:rPr lang="nl-NL" sz="1000" kern="1200" dirty="0">
                <a:solidFill>
                  <a:schemeClr val="tx1"/>
                </a:solidFill>
                <a:effectLst/>
              </a:rPr>
              <a:t>Het is een wijdverbreid misverstand dat een sterk wachtwoord zo complex mogelijk moet zijn. Dat soort wachtwoorden is moeilijk te onthouden, moeilijk te typen en met de supersnelle computers van tegenwoordig kan een cyberaanvaller ze gemakkelijk kraken. De sleutel tot wachtwoorden is om ze </a:t>
            </a:r>
            <a:r>
              <a:rPr lang="nl-NL" sz="1000" b="1" kern="1200" dirty="0">
                <a:solidFill>
                  <a:schemeClr val="tx1"/>
                </a:solidFill>
                <a:effectLst/>
              </a:rPr>
              <a:t>lang</a:t>
            </a:r>
            <a:r>
              <a:rPr lang="nl-NL" sz="1000" kern="1200" dirty="0">
                <a:solidFill>
                  <a:schemeClr val="tx1"/>
                </a:solidFill>
                <a:effectLst/>
              </a:rPr>
              <a:t> te maken: </a:t>
            </a:r>
            <a:r>
              <a:rPr lang="nl-NL" sz="1000" b="1" kern="1200" dirty="0">
                <a:solidFill>
                  <a:schemeClr val="tx1"/>
                </a:solidFill>
                <a:effectLst/>
              </a:rPr>
              <a:t>hoe meer tekens, hoe beter</a:t>
            </a:r>
            <a:r>
              <a:rPr lang="nl-NL" sz="1000" kern="1200" dirty="0">
                <a:solidFill>
                  <a:schemeClr val="tx1"/>
                </a:solidFill>
                <a:effectLst/>
              </a:rPr>
              <a:t>. Dit worden </a:t>
            </a:r>
            <a:r>
              <a:rPr lang="nl-NL" sz="1000" kern="1200" dirty="0" err="1">
                <a:solidFill>
                  <a:schemeClr val="tx1"/>
                </a:solidFill>
                <a:effectLst/>
              </a:rPr>
              <a:t>passphrases</a:t>
            </a:r>
            <a:r>
              <a:rPr lang="nl-NL" sz="1000" kern="1200" dirty="0">
                <a:solidFill>
                  <a:schemeClr val="tx1"/>
                </a:solidFill>
                <a:effectLst/>
              </a:rPr>
              <a:t> (‘wachtzinnen’) genoemd: een type sterk wachtwoord dat een korte zin of willekeurige woorden gebruikt. Bijvoorbeeld ‘tijd voor sterke koffie!’ of ‘snelle-slak-kruipt-zandbak’. Beide hebben meer dan twaalf karakters, zijn makkelijk te onthouden en eenvoudig te typen maar moeilijk te kraken. En wanneer gevraagd wordt om symbolen, cijfers of hoofdletters aan het wachtwoord toe te voegen, kun je dat eenvoudig doen. </a:t>
            </a:r>
            <a:endParaRPr lang="x-none" sz="1000" kern="1200" dirty="0">
              <a:solidFill>
                <a:schemeClr val="tx1"/>
              </a:solidFill>
              <a:effectLst/>
            </a:endParaRPr>
          </a:p>
          <a:p>
            <a:r>
              <a:rPr lang="nl-NL" sz="1000" kern="1200" dirty="0">
                <a:solidFill>
                  <a:schemeClr val="tx1"/>
                </a:solidFill>
                <a:effectLst/>
              </a:rPr>
              <a:t> </a:t>
            </a:r>
            <a:endParaRPr lang="x-none" sz="1000" kern="1200" dirty="0">
              <a:solidFill>
                <a:schemeClr val="tx1"/>
              </a:solidFill>
              <a:effectLst/>
            </a:endParaRPr>
          </a:p>
          <a:p>
            <a:r>
              <a:rPr lang="nl-NL" sz="1000" kern="1200" dirty="0">
                <a:solidFill>
                  <a:schemeClr val="tx1"/>
                </a:solidFill>
                <a:effectLst/>
              </a:rPr>
              <a:t>Als je niet minimaal 12 karakters kan gebruiken, gebruik dan nog de 'oude' standaard van minimaal een hoofdletter, een klein letter, een cijfer en een speciaal teken.</a:t>
            </a:r>
            <a:endParaRPr lang="nl-NL" sz="1000" b="0" i="0" u="none" strike="noStrike" kern="1200" dirty="0">
              <a:solidFill>
                <a:schemeClr val="tx1"/>
              </a:solidFill>
              <a:effectLst/>
            </a:endParaRPr>
          </a:p>
          <a:p>
            <a:endParaRPr lang="nl-NL" sz="1000" b="0" i="0" u="none" strike="noStrike" kern="1200" dirty="0">
              <a:solidFill>
                <a:schemeClr val="tx1"/>
              </a:solidFill>
              <a:effectLst/>
            </a:endParaRPr>
          </a:p>
          <a:p>
            <a:r>
              <a:rPr lang="nl-NL" sz="1000" b="0" i="0" u="none" strike="noStrike" kern="1200" dirty="0">
                <a:solidFill>
                  <a:schemeClr val="tx1"/>
                </a:solidFill>
                <a:effectLst/>
              </a:rPr>
              <a:t>Helaas zijn de meest gebruikte wachtwoorden nog steeds: 123456, 123456789, </a:t>
            </a:r>
            <a:r>
              <a:rPr lang="nl-NL" sz="1000" b="0" i="0" u="none" strike="noStrike" kern="1200" dirty="0" err="1">
                <a:solidFill>
                  <a:schemeClr val="tx1"/>
                </a:solidFill>
                <a:effectLst/>
              </a:rPr>
              <a:t>querty</a:t>
            </a:r>
            <a:r>
              <a:rPr lang="nl-NL" sz="1000" b="0" i="0" u="none" strike="noStrike" kern="1200" dirty="0">
                <a:solidFill>
                  <a:schemeClr val="tx1"/>
                </a:solidFill>
                <a:effectLst/>
              </a:rPr>
              <a:t>, password of 11111 (UK Cybersurvey, 2019). </a:t>
            </a:r>
          </a:p>
          <a:p>
            <a:endParaRPr lang="nl-NL" sz="1000" b="0" i="0" u="none" strike="noStrike" kern="1200" dirty="0">
              <a:solidFill>
                <a:schemeClr val="tx1"/>
              </a:solidFill>
              <a:effectLst/>
            </a:endParaRPr>
          </a:p>
          <a:p>
            <a:r>
              <a:rPr lang="nl-NL" sz="1000" b="0" i="0" u="none" strike="noStrike" kern="1200" dirty="0">
                <a:solidFill>
                  <a:schemeClr val="tx1"/>
                </a:solidFill>
                <a:effectLst/>
              </a:rPr>
              <a:t>Leuk filmpje van </a:t>
            </a:r>
            <a:r>
              <a:rPr lang="nl-NL" sz="1000" b="0" i="0" u="none" strike="noStrike" kern="1200" dirty="0" err="1">
                <a:solidFill>
                  <a:schemeClr val="tx1"/>
                </a:solidFill>
                <a:effectLst/>
              </a:rPr>
              <a:t>Psybersafe</a:t>
            </a:r>
            <a:r>
              <a:rPr lang="nl-NL" sz="1000" b="0" i="0" u="none" strike="noStrike" kern="1200" dirty="0">
                <a:solidFill>
                  <a:schemeClr val="tx1"/>
                </a:solidFill>
                <a:effectLst/>
              </a:rPr>
              <a:t>: ‘</a:t>
            </a:r>
            <a:r>
              <a:rPr lang="nl-NL" sz="1000" b="0" i="0" u="none" strike="noStrike" kern="1200" dirty="0" err="1">
                <a:solidFill>
                  <a:schemeClr val="tx1"/>
                </a:solidFill>
                <a:effectLst/>
              </a:rPr>
              <a:t>Longer</a:t>
            </a:r>
            <a:r>
              <a:rPr lang="nl-NL" sz="1000" b="0" i="0" u="none" strike="noStrike" kern="1200" dirty="0">
                <a:solidFill>
                  <a:schemeClr val="tx1"/>
                </a:solidFill>
                <a:effectLst/>
              </a:rPr>
              <a:t> is </a:t>
            </a:r>
            <a:r>
              <a:rPr lang="nl-NL" sz="1000" b="0" i="0" u="none" strike="noStrike" kern="1200" dirty="0" err="1">
                <a:solidFill>
                  <a:schemeClr val="tx1"/>
                </a:solidFill>
                <a:effectLst/>
              </a:rPr>
              <a:t>stronger</a:t>
            </a:r>
            <a:r>
              <a:rPr lang="nl-NL" sz="1000" b="0" i="0" u="none" strike="noStrike" kern="1200" dirty="0" smtClean="0">
                <a:solidFill>
                  <a:schemeClr val="tx1"/>
                </a:solidFill>
                <a:effectLst/>
              </a:rPr>
              <a:t>’:</a:t>
            </a:r>
            <a:r>
              <a:rPr lang="nl-NL" sz="1000" b="0" i="0" u="none" strike="noStrike" kern="1200" baseline="0" dirty="0" smtClean="0">
                <a:solidFill>
                  <a:schemeClr val="tx1"/>
                </a:solidFill>
                <a:effectLst/>
              </a:rPr>
              <a:t> </a:t>
            </a:r>
            <a:r>
              <a:rPr lang="en-US" sz="1000" b="0" i="0" u="none" strike="noStrike" kern="1200" dirty="0" smtClean="0">
                <a:solidFill>
                  <a:schemeClr val="tx1"/>
                </a:solidFill>
                <a:effectLst/>
                <a:hlinkClick r:id="rId3"/>
              </a:rPr>
              <a:t>https://vimeo.com/426500246/a76c9905ab</a:t>
            </a:r>
            <a:r>
              <a:rPr lang="en-US" sz="1000" b="0" i="0" u="none" strike="noStrike" kern="1200" dirty="0" smtClean="0">
                <a:solidFill>
                  <a:schemeClr val="tx1"/>
                </a:solidFill>
                <a:effectLst/>
              </a:rPr>
              <a:t>  </a:t>
            </a:r>
            <a:endParaRPr lang="nl-NL" sz="1000" b="0" i="0" u="none" strike="noStrike" kern="1200" dirty="0" smtClean="0">
              <a:solidFill>
                <a:schemeClr val="tx1"/>
              </a:solidFill>
              <a:effectLst/>
            </a:endParaRPr>
          </a:p>
          <a:p>
            <a:endParaRPr lang="nl-NL" sz="1000" b="0" i="0" u="none" strike="noStrike" kern="1200" dirty="0">
              <a:solidFill>
                <a:schemeClr val="tx1"/>
              </a:solidFill>
              <a:effectLst/>
            </a:endParaRPr>
          </a:p>
          <a:p>
            <a:pPr marL="0" indent="0">
              <a:buFont typeface="Arial"/>
              <a:buNone/>
            </a:pPr>
            <a:endParaRPr lang="nl-BE" sz="1000"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7</a:t>
            </a:fld>
            <a:endParaRPr lang="nl-BE">
              <a:solidFill>
                <a:prstClr val="black"/>
              </a:solidFill>
            </a:endParaRPr>
          </a:p>
        </p:txBody>
      </p:sp>
    </p:spTree>
    <p:extLst>
      <p:ext uri="{BB962C8B-B14F-4D97-AF65-F5344CB8AC3E}">
        <p14:creationId xmlns:p14="http://schemas.microsoft.com/office/powerpoint/2010/main" val="263205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399825" y="4783138"/>
            <a:ext cx="5997378" cy="4965230"/>
          </a:xfrm>
        </p:spPr>
        <p:txBody>
          <a:bodyPr numCol="2" spcCol="72000">
            <a:normAutofit fontScale="77500" lnSpcReduction="20000"/>
          </a:bodyPr>
          <a:lstStyle/>
          <a:p>
            <a:r>
              <a:rPr lang="fr-FR" sz="1000" b="1" dirty="0">
                <a:latin typeface="Calibri"/>
                <a:cs typeface="Calibri"/>
              </a:rPr>
              <a:t>Neem de juiste reflexen aan tegen het hacken van je </a:t>
            </a:r>
            <a:r>
              <a:rPr lang="fr-FR" sz="1000" b="1" dirty="0" err="1" smtClean="0">
                <a:latin typeface="Calibri"/>
                <a:cs typeface="Calibri"/>
              </a:rPr>
              <a:t>wachtwoord</a:t>
            </a:r>
            <a:endParaRPr lang="nl-BE" sz="1000" dirty="0">
              <a:latin typeface="Calibri"/>
              <a:cs typeface="Calibri"/>
            </a:endParaRPr>
          </a:p>
          <a:p>
            <a:pPr marL="171450" indent="-171450">
              <a:buFont typeface="Arial"/>
              <a:buChar char="•"/>
            </a:pPr>
            <a:r>
              <a:rPr sz="1000" dirty="0" err="1">
                <a:latin typeface="Calibri"/>
                <a:cs typeface="Calibri"/>
              </a:rPr>
              <a:t>Maak</a:t>
            </a:r>
            <a:r>
              <a:rPr sz="1000" dirty="0">
                <a:latin typeface="Calibri"/>
                <a:cs typeface="Calibri"/>
              </a:rPr>
              <a:t> een onderscheid tussen je </a:t>
            </a:r>
            <a:r>
              <a:rPr lang="fr-FR" sz="1000" b="1" dirty="0">
                <a:latin typeface="Calibri"/>
                <a:cs typeface="Calibri"/>
              </a:rPr>
              <a:t>professioneel en je </a:t>
            </a:r>
            <a:r>
              <a:rPr lang="fr-FR" sz="1000" b="1" dirty="0" err="1">
                <a:latin typeface="Calibri"/>
                <a:cs typeface="Calibri"/>
              </a:rPr>
              <a:t>privéwachtwoord</a:t>
            </a:r>
            <a:r>
              <a:rPr sz="1000" dirty="0" smtClean="0">
                <a:latin typeface="Calibri"/>
                <a:cs typeface="Calibri"/>
              </a:rPr>
              <a:t>.</a:t>
            </a:r>
            <a:endParaRPr lang="nl-BE" sz="1000" dirty="0">
              <a:latin typeface="Calibri"/>
              <a:cs typeface="Calibri"/>
            </a:endParaRPr>
          </a:p>
          <a:p>
            <a:pPr marL="171450" marR="0" lvl="0" indent="-171450" algn="l" defTabSz="914400" rtl="0" eaLnBrk="0" fontAlgn="base" latinLnBrk="0" hangingPunct="0">
              <a:lnSpc>
                <a:spcPct val="100000"/>
              </a:lnSpc>
              <a:spcBef>
                <a:spcPct val="30000"/>
              </a:spcBef>
              <a:spcAft>
                <a:spcPct val="0"/>
              </a:spcAft>
              <a:buClrTx/>
              <a:buSzTx/>
              <a:buFont typeface="Arial"/>
              <a:buChar char="•"/>
              <a:tabLst/>
              <a:defRPr/>
            </a:pPr>
            <a:r>
              <a:rPr lang="nl-BE" sz="1000" dirty="0">
                <a:latin typeface="Calibri"/>
                <a:cs typeface="Calibri"/>
              </a:rPr>
              <a:t>Zorg voor </a:t>
            </a:r>
            <a:r>
              <a:rPr lang="nl-BE" sz="1000" b="1" dirty="0">
                <a:latin typeface="Calibri"/>
                <a:cs typeface="Calibri"/>
              </a:rPr>
              <a:t>verschillende wachtwoorden </a:t>
            </a:r>
            <a:r>
              <a:rPr lang="nl-BE" sz="1000" dirty="0">
                <a:latin typeface="Calibri"/>
                <a:cs typeface="Calibri"/>
              </a:rPr>
              <a:t>per toepassing/per account: </a:t>
            </a:r>
            <a:r>
              <a:rPr lang="nl-NL" sz="1000" kern="1200" dirty="0">
                <a:solidFill>
                  <a:schemeClr val="tx1"/>
                </a:solidFill>
                <a:effectLst/>
                <a:latin typeface="Calibri"/>
                <a:ea typeface="+mn-ea"/>
                <a:cs typeface="Calibri"/>
              </a:rPr>
              <a:t>gebruik voor elk account een ander wachtwoord. Internetcriminelen proberen een gestolen wachtwoord vaak uit op zoveel mogelijk verschillende internetdiensten. Krijgen criminelen je wachtwoord van één internetdienst in handen, dan hebben ze niet direct toegang tot je andere accounts</a:t>
            </a:r>
            <a:r>
              <a:rPr lang="nl-NL" sz="1000" kern="1200" dirty="0" smtClean="0">
                <a:solidFill>
                  <a:schemeClr val="tx1"/>
                </a:solidFill>
                <a:effectLst/>
                <a:latin typeface="Calibri"/>
                <a:ea typeface="+mn-ea"/>
                <a:cs typeface="Calibri"/>
              </a:rPr>
              <a:t>.</a:t>
            </a:r>
            <a:endParaRPr sz="1000" dirty="0">
              <a:latin typeface="Calibri"/>
              <a:cs typeface="Calibri"/>
            </a:endParaRPr>
          </a:p>
          <a:p>
            <a:pPr marL="171450" indent="-171450">
              <a:buFont typeface="Arial"/>
              <a:buChar char="•"/>
            </a:pPr>
            <a:r>
              <a:rPr sz="1000" dirty="0">
                <a:latin typeface="Calibri"/>
                <a:cs typeface="Calibri"/>
              </a:rPr>
              <a:t>Geef de voorkeur aan een </a:t>
            </a:r>
            <a:r>
              <a:rPr lang="fr-FR" sz="1000" b="1" dirty="0">
                <a:latin typeface="Calibri"/>
                <a:cs typeface="Calibri"/>
              </a:rPr>
              <a:t>dubbele controle</a:t>
            </a:r>
            <a:r>
              <a:rPr sz="1000" dirty="0">
                <a:latin typeface="Calibri"/>
                <a:cs typeface="Calibri"/>
              </a:rPr>
              <a:t>, </a:t>
            </a:r>
            <a:r>
              <a:rPr lang="nl-BE" sz="1000" dirty="0">
                <a:solidFill>
                  <a:srgbClr val="FF0000"/>
                </a:solidFill>
                <a:highlight>
                  <a:srgbClr val="FFFF00"/>
                </a:highlight>
                <a:latin typeface="Calibri"/>
                <a:cs typeface="Calibri"/>
              </a:rPr>
              <a:t>bv. een wachtwoord gecombineerd met </a:t>
            </a:r>
            <a:r>
              <a:rPr sz="1000" dirty="0" err="1">
                <a:solidFill>
                  <a:srgbClr val="FF0000"/>
                </a:solidFill>
                <a:highlight>
                  <a:srgbClr val="FFFF00"/>
                </a:highlight>
                <a:latin typeface="Calibri"/>
                <a:cs typeface="Calibri"/>
              </a:rPr>
              <a:t>een</a:t>
            </a:r>
            <a:r>
              <a:rPr sz="1000" dirty="0">
                <a:solidFill>
                  <a:srgbClr val="FF0000"/>
                </a:solidFill>
                <a:highlight>
                  <a:srgbClr val="FFFF00"/>
                </a:highlight>
                <a:latin typeface="Calibri"/>
                <a:cs typeface="Calibri"/>
              </a:rPr>
              <a:t> SMS-code</a:t>
            </a:r>
            <a:r>
              <a:rPr lang="nl-BE" sz="1000" dirty="0">
                <a:solidFill>
                  <a:srgbClr val="FF0000"/>
                </a:solidFill>
                <a:highlight>
                  <a:srgbClr val="FFFF00"/>
                </a:highlight>
                <a:latin typeface="Calibri"/>
                <a:cs typeface="Calibri"/>
              </a:rPr>
              <a:t> (dit noemt men ‘2 Factor Authenticatie’ of ‘Multi Factor Authenticatie, zie infra). </a:t>
            </a:r>
          </a:p>
          <a:p>
            <a:pPr marL="171450" marR="0" lvl="0" indent="-171450" algn="l" defTabSz="914400" rtl="0" eaLnBrk="0" fontAlgn="base" latinLnBrk="0" hangingPunct="0">
              <a:lnSpc>
                <a:spcPct val="100000"/>
              </a:lnSpc>
              <a:spcBef>
                <a:spcPct val="30000"/>
              </a:spcBef>
              <a:spcAft>
                <a:spcPct val="0"/>
              </a:spcAft>
              <a:buClrTx/>
              <a:buSzTx/>
              <a:buFont typeface="Arial"/>
              <a:buChar char="•"/>
              <a:tabLst/>
              <a:defRPr/>
            </a:pPr>
            <a:r>
              <a:rPr lang="fr-FR" sz="1000" b="0" dirty="0" err="1">
                <a:solidFill>
                  <a:schemeClr val="tx1">
                    <a:lumMod val="65000"/>
                    <a:lumOff val="35000"/>
                  </a:schemeClr>
                </a:solidFill>
                <a:highlight>
                  <a:srgbClr val="FFFF00"/>
                </a:highlight>
                <a:latin typeface="Calibri"/>
                <a:cs typeface="Calibri"/>
              </a:rPr>
              <a:t>Voor</a:t>
            </a:r>
            <a:r>
              <a:rPr lang="fr-FR" sz="1000" b="0" dirty="0">
                <a:solidFill>
                  <a:schemeClr val="tx1">
                    <a:lumMod val="65000"/>
                    <a:lumOff val="35000"/>
                  </a:schemeClr>
                </a:solidFill>
                <a:highlight>
                  <a:srgbClr val="FFFF00"/>
                </a:highlight>
                <a:latin typeface="Calibri"/>
                <a:cs typeface="Calibri"/>
              </a:rPr>
              <a:t> </a:t>
            </a:r>
            <a:r>
              <a:rPr lang="fr-FR" sz="1000" b="0" dirty="0" err="1">
                <a:solidFill>
                  <a:schemeClr val="tx1">
                    <a:lumMod val="65000"/>
                    <a:lumOff val="35000"/>
                  </a:schemeClr>
                </a:solidFill>
                <a:highlight>
                  <a:srgbClr val="FFFF00"/>
                </a:highlight>
                <a:latin typeface="Calibri"/>
                <a:cs typeface="Calibri"/>
              </a:rPr>
              <a:t>belangrijke</a:t>
            </a:r>
            <a:r>
              <a:rPr lang="fr-FR" sz="1000" b="0" dirty="0">
                <a:solidFill>
                  <a:schemeClr val="tx1">
                    <a:lumMod val="65000"/>
                    <a:lumOff val="35000"/>
                  </a:schemeClr>
                </a:solidFill>
                <a:highlight>
                  <a:srgbClr val="FFFF00"/>
                </a:highlight>
                <a:latin typeface="Calibri"/>
                <a:cs typeface="Calibri"/>
              </a:rPr>
              <a:t> </a:t>
            </a:r>
            <a:r>
              <a:rPr lang="fr-FR" sz="1000" b="0" dirty="0" err="1">
                <a:solidFill>
                  <a:schemeClr val="tx1">
                    <a:lumMod val="65000"/>
                    <a:lumOff val="35000"/>
                  </a:schemeClr>
                </a:solidFill>
                <a:highlight>
                  <a:srgbClr val="FFFF00"/>
                </a:highlight>
                <a:latin typeface="Calibri"/>
                <a:cs typeface="Calibri"/>
              </a:rPr>
              <a:t>toepassingen</a:t>
            </a:r>
            <a:r>
              <a:rPr lang="fr-FR" sz="1000" b="0" dirty="0">
                <a:solidFill>
                  <a:schemeClr val="tx1">
                    <a:lumMod val="65000"/>
                    <a:lumOff val="35000"/>
                  </a:schemeClr>
                </a:solidFill>
                <a:highlight>
                  <a:srgbClr val="FFFF00"/>
                </a:highlight>
                <a:latin typeface="Calibri"/>
                <a:cs typeface="Calibri"/>
              </a:rPr>
              <a:t>/</a:t>
            </a:r>
            <a:r>
              <a:rPr lang="fr-FR" sz="1000" b="0" dirty="0" err="1">
                <a:solidFill>
                  <a:schemeClr val="tx1">
                    <a:lumMod val="65000"/>
                    <a:lumOff val="35000"/>
                  </a:schemeClr>
                </a:solidFill>
                <a:highlight>
                  <a:srgbClr val="FFFF00"/>
                </a:highlight>
                <a:latin typeface="Calibri"/>
                <a:cs typeface="Calibri"/>
              </a:rPr>
              <a:t>accounts</a:t>
            </a:r>
            <a:r>
              <a:rPr lang="fr-FR" sz="1000" b="0" dirty="0">
                <a:solidFill>
                  <a:schemeClr val="tx1">
                    <a:lumMod val="65000"/>
                    <a:lumOff val="35000"/>
                  </a:schemeClr>
                </a:solidFill>
                <a:highlight>
                  <a:srgbClr val="FFFF00"/>
                </a:highlight>
                <a:latin typeface="Calibri"/>
                <a:cs typeface="Calibri"/>
              </a:rPr>
              <a:t>: </a:t>
            </a:r>
            <a:r>
              <a:rPr lang="fr-FR" sz="1000" b="0" dirty="0" err="1">
                <a:solidFill>
                  <a:schemeClr val="tx1">
                    <a:lumMod val="65000"/>
                    <a:lumOff val="35000"/>
                  </a:schemeClr>
                </a:solidFill>
                <a:highlight>
                  <a:srgbClr val="FFFF00"/>
                </a:highlight>
                <a:latin typeface="Calibri"/>
                <a:cs typeface="Calibri"/>
              </a:rPr>
              <a:t>maak</a:t>
            </a:r>
            <a:r>
              <a:rPr lang="fr-FR" sz="1000" b="0" dirty="0">
                <a:solidFill>
                  <a:schemeClr val="tx1">
                    <a:lumMod val="65000"/>
                    <a:lumOff val="35000"/>
                  </a:schemeClr>
                </a:solidFill>
                <a:highlight>
                  <a:srgbClr val="FFFF00"/>
                </a:highlight>
                <a:latin typeface="Calibri"/>
                <a:cs typeface="Calibri"/>
              </a:rPr>
              <a:t> je </a:t>
            </a:r>
            <a:r>
              <a:rPr lang="fr-FR" sz="1000" b="0" dirty="0" err="1">
                <a:solidFill>
                  <a:schemeClr val="tx1">
                    <a:lumMod val="65000"/>
                    <a:lumOff val="35000"/>
                  </a:schemeClr>
                </a:solidFill>
                <a:highlight>
                  <a:srgbClr val="FFFF00"/>
                </a:highlight>
                <a:latin typeface="Calibri"/>
                <a:cs typeface="Calibri"/>
              </a:rPr>
              <a:t>wachtwoord</a:t>
            </a:r>
            <a:r>
              <a:rPr lang="fr-FR" sz="1000" b="0" dirty="0">
                <a:solidFill>
                  <a:schemeClr val="tx1">
                    <a:lumMod val="65000"/>
                    <a:lumOff val="35000"/>
                  </a:schemeClr>
                </a:solidFill>
                <a:highlight>
                  <a:srgbClr val="FFFF00"/>
                </a:highlight>
                <a:latin typeface="Calibri"/>
                <a:cs typeface="Calibri"/>
              </a:rPr>
              <a:t> </a:t>
            </a:r>
            <a:r>
              <a:rPr lang="fr-FR" sz="1000" b="0" dirty="0" err="1">
                <a:solidFill>
                  <a:schemeClr val="tx1">
                    <a:lumMod val="65000"/>
                    <a:lumOff val="35000"/>
                  </a:schemeClr>
                </a:solidFill>
                <a:highlight>
                  <a:srgbClr val="FFFF00"/>
                </a:highlight>
                <a:latin typeface="Calibri"/>
                <a:cs typeface="Calibri"/>
              </a:rPr>
              <a:t>nog</a:t>
            </a:r>
            <a:r>
              <a:rPr lang="fr-FR" sz="1000" b="0" dirty="0">
                <a:solidFill>
                  <a:schemeClr val="tx1">
                    <a:lumMod val="65000"/>
                    <a:lumOff val="35000"/>
                  </a:schemeClr>
                </a:solidFill>
                <a:highlight>
                  <a:srgbClr val="FFFF00"/>
                </a:highlight>
                <a:latin typeface="Calibri"/>
                <a:cs typeface="Calibri"/>
              </a:rPr>
              <a:t> langer/complexer en pas </a:t>
            </a:r>
            <a:r>
              <a:rPr lang="fr-FR" sz="1000" b="0" dirty="0" err="1">
                <a:solidFill>
                  <a:schemeClr val="tx1">
                    <a:lumMod val="65000"/>
                    <a:lumOff val="35000"/>
                  </a:schemeClr>
                </a:solidFill>
                <a:highlight>
                  <a:srgbClr val="FFFF00"/>
                </a:highlight>
                <a:latin typeface="Calibri"/>
                <a:cs typeface="Calibri"/>
              </a:rPr>
              <a:t>dubbele</a:t>
            </a:r>
            <a:r>
              <a:rPr lang="fr-FR" sz="1000" b="0" dirty="0">
                <a:solidFill>
                  <a:schemeClr val="tx1">
                    <a:lumMod val="65000"/>
                    <a:lumOff val="35000"/>
                  </a:schemeClr>
                </a:solidFill>
                <a:highlight>
                  <a:srgbClr val="FFFF00"/>
                </a:highlight>
                <a:latin typeface="Calibri"/>
                <a:cs typeface="Calibri"/>
              </a:rPr>
              <a:t> </a:t>
            </a:r>
            <a:r>
              <a:rPr lang="fr-FR" sz="1000" b="0" dirty="0" err="1">
                <a:solidFill>
                  <a:schemeClr val="tx1">
                    <a:lumMod val="65000"/>
                    <a:lumOff val="35000"/>
                  </a:schemeClr>
                </a:solidFill>
                <a:highlight>
                  <a:srgbClr val="FFFF00"/>
                </a:highlight>
                <a:latin typeface="Calibri"/>
                <a:cs typeface="Calibri"/>
              </a:rPr>
              <a:t>controle</a:t>
            </a:r>
            <a:r>
              <a:rPr lang="fr-FR" sz="1000" b="0" dirty="0">
                <a:solidFill>
                  <a:schemeClr val="tx1">
                    <a:lumMod val="65000"/>
                    <a:lumOff val="35000"/>
                  </a:schemeClr>
                </a:solidFill>
                <a:highlight>
                  <a:srgbClr val="FFFF00"/>
                </a:highlight>
                <a:latin typeface="Calibri"/>
                <a:cs typeface="Calibri"/>
              </a:rPr>
              <a:t>  (2FA) </a:t>
            </a:r>
            <a:r>
              <a:rPr lang="fr-FR" sz="1000" b="0" dirty="0" err="1">
                <a:solidFill>
                  <a:schemeClr val="tx1">
                    <a:lumMod val="65000"/>
                    <a:lumOff val="35000"/>
                  </a:schemeClr>
                </a:solidFill>
                <a:highlight>
                  <a:srgbClr val="FFFF00"/>
                </a:highlight>
                <a:latin typeface="Calibri"/>
                <a:cs typeface="Calibri"/>
              </a:rPr>
              <a:t>toe</a:t>
            </a:r>
            <a:r>
              <a:rPr lang="fr-FR" sz="1000" b="0" dirty="0">
                <a:solidFill>
                  <a:schemeClr val="tx1">
                    <a:lumMod val="65000"/>
                    <a:lumOff val="35000"/>
                  </a:schemeClr>
                </a:solidFill>
                <a:highlight>
                  <a:srgbClr val="FFFF00"/>
                </a:highlight>
                <a:latin typeface="Calibri"/>
                <a:cs typeface="Calibri"/>
              </a:rPr>
              <a:t>. </a:t>
            </a:r>
          </a:p>
          <a:p>
            <a:pPr marL="171450" indent="-171450">
              <a:buFont typeface="Arial"/>
              <a:buChar char="•"/>
            </a:pPr>
            <a:r>
              <a:rPr sz="1000" dirty="0" err="1">
                <a:latin typeface="Calibri"/>
                <a:cs typeface="Calibri"/>
              </a:rPr>
              <a:t>Bewaar</a:t>
            </a:r>
            <a:r>
              <a:rPr sz="1000" dirty="0">
                <a:latin typeface="Calibri"/>
                <a:cs typeface="Calibri"/>
              </a:rPr>
              <a:t> je </a:t>
            </a:r>
            <a:r>
              <a:rPr lang="fr-FR" sz="1000" dirty="0" err="1">
                <a:latin typeface="Calibri"/>
                <a:cs typeface="Calibri"/>
              </a:rPr>
              <a:t>wachtwoorden</a:t>
            </a:r>
            <a:r>
              <a:rPr lang="fr-FR" sz="1000" dirty="0">
                <a:latin typeface="Calibri"/>
                <a:cs typeface="Calibri"/>
              </a:rPr>
              <a:t> </a:t>
            </a:r>
            <a:r>
              <a:rPr sz="1000" dirty="0">
                <a:latin typeface="Calibri"/>
                <a:cs typeface="Calibri"/>
              </a:rPr>
              <a:t>niet in je </a:t>
            </a:r>
            <a:r>
              <a:rPr lang="fr-FR" sz="1000" b="1" dirty="0">
                <a:latin typeface="Calibri"/>
                <a:cs typeface="Calibri"/>
              </a:rPr>
              <a:t>browser, niet in </a:t>
            </a:r>
            <a:r>
              <a:rPr lang="fr-FR" sz="1000" b="1" dirty="0" err="1">
                <a:latin typeface="Calibri"/>
                <a:cs typeface="Calibri"/>
              </a:rPr>
              <a:t>een</a:t>
            </a:r>
            <a:r>
              <a:rPr lang="fr-FR" sz="1000" b="1" dirty="0">
                <a:latin typeface="Calibri"/>
                <a:cs typeface="Calibri"/>
              </a:rPr>
              <a:t> file op je pc</a:t>
            </a:r>
            <a:r>
              <a:rPr sz="1000" dirty="0" smtClean="0">
                <a:latin typeface="Calibri"/>
                <a:cs typeface="Calibri"/>
              </a:rPr>
              <a:t>.</a:t>
            </a:r>
            <a:endParaRPr lang="nl-BE" sz="1000" dirty="0">
              <a:latin typeface="Calibri"/>
              <a:cs typeface="Calibri"/>
            </a:endParaRPr>
          </a:p>
          <a:p>
            <a:pPr marL="171450" indent="-171450">
              <a:buFont typeface="Arial"/>
              <a:buChar char="•"/>
            </a:pPr>
            <a:r>
              <a:rPr lang="nl-NL" sz="1000" dirty="0">
                <a:latin typeface="Calibri"/>
                <a:cs typeface="Calibri"/>
              </a:rPr>
              <a:t>Verander je wachtwoord </a:t>
            </a:r>
            <a:r>
              <a:rPr lang="nl-NL" sz="1000" b="1" dirty="0">
                <a:latin typeface="Calibri"/>
                <a:cs typeface="Calibri"/>
              </a:rPr>
              <a:t>minimaal eenmaal per jaar</a:t>
            </a:r>
            <a:r>
              <a:rPr lang="nl-NL" sz="1000" dirty="0">
                <a:latin typeface="Calibri"/>
                <a:cs typeface="Calibri"/>
              </a:rPr>
              <a:t>. Hergebruik geen oude wachtwoorden of delen hiervan. Verander bijvoorbeeld ‘Hetpaardrijdtmetderuiter2016’ niet in ‘Hetpaardrijdtmetderuiter2017</a:t>
            </a:r>
            <a:r>
              <a:rPr lang="nl-NL" sz="1000" dirty="0" smtClean="0">
                <a:latin typeface="Calibri"/>
                <a:cs typeface="Calibri"/>
              </a:rPr>
              <a:t>’.</a:t>
            </a:r>
            <a:endParaRPr sz="1000" dirty="0">
              <a:latin typeface="Calibri"/>
              <a:cs typeface="Calibri"/>
            </a:endParaRPr>
          </a:p>
          <a:p>
            <a:pPr marL="171450" indent="-171450">
              <a:buFont typeface="Arial"/>
              <a:buChar char="•"/>
            </a:pPr>
            <a:r>
              <a:rPr sz="1000" dirty="0">
                <a:latin typeface="Calibri"/>
                <a:cs typeface="Calibri"/>
              </a:rPr>
              <a:t>Geef je </a:t>
            </a:r>
            <a:r>
              <a:rPr lang="fr-FR" sz="1000" b="1" dirty="0" err="1">
                <a:latin typeface="Calibri"/>
                <a:cs typeface="Calibri"/>
              </a:rPr>
              <a:t>wachtwoord</a:t>
            </a:r>
            <a:r>
              <a:rPr lang="fr-FR" sz="1000" b="1" dirty="0">
                <a:latin typeface="Calibri"/>
                <a:cs typeface="Calibri"/>
              </a:rPr>
              <a:t> niet door aan </a:t>
            </a:r>
            <a:r>
              <a:rPr lang="fr-FR" sz="1000" b="1" dirty="0" err="1">
                <a:latin typeface="Calibri"/>
                <a:cs typeface="Calibri"/>
              </a:rPr>
              <a:t>derden</a:t>
            </a:r>
            <a:r>
              <a:rPr sz="1000" dirty="0" smtClean="0">
                <a:latin typeface="Calibri"/>
                <a:cs typeface="Calibri"/>
              </a:rPr>
              <a:t>.</a:t>
            </a:r>
            <a:endParaRPr lang="nl-BE" sz="1000" dirty="0">
              <a:latin typeface="Calibri"/>
              <a:cs typeface="Calibri"/>
            </a:endParaRPr>
          </a:p>
          <a:p>
            <a:pPr marL="171450" indent="-171450">
              <a:buFont typeface="Arial"/>
              <a:buChar char="•"/>
            </a:pPr>
            <a:r>
              <a:rPr lang="nl-BE" sz="1000" dirty="0">
                <a:latin typeface="Calibri"/>
                <a:cs typeface="Calibri"/>
              </a:rPr>
              <a:t>Gebruik een </a:t>
            </a:r>
            <a:r>
              <a:rPr lang="nl-BE" sz="1000" b="1" dirty="0">
                <a:latin typeface="Calibri"/>
                <a:cs typeface="Calibri"/>
              </a:rPr>
              <a:t>wachtwoordmanager</a:t>
            </a:r>
            <a:r>
              <a:rPr lang="nl-BE" sz="1000" dirty="0">
                <a:latin typeface="Calibri"/>
                <a:cs typeface="Calibri"/>
              </a:rPr>
              <a:t>. Daarin beheer je je wachtwoorden (je moet maar één wachtwoord onthouden, namelijk dat welk toegang geeft tot je ‘wachtwoordkluis’.  Voorbeelden: </a:t>
            </a:r>
            <a:r>
              <a:rPr lang="nl-NL" sz="1000" dirty="0" err="1">
                <a:latin typeface="Calibri"/>
                <a:cs typeface="Calibri"/>
              </a:rPr>
              <a:t>LastPass</a:t>
            </a:r>
            <a:r>
              <a:rPr lang="nl-NL" sz="1000" dirty="0">
                <a:latin typeface="Calibri"/>
                <a:cs typeface="Calibri"/>
              </a:rPr>
              <a:t>, </a:t>
            </a:r>
            <a:r>
              <a:rPr lang="nl-NL" sz="1000" dirty="0" err="1">
                <a:latin typeface="Calibri"/>
                <a:cs typeface="Calibri"/>
              </a:rPr>
              <a:t>OnePass</a:t>
            </a:r>
            <a:r>
              <a:rPr lang="nl-NL" sz="1000" dirty="0">
                <a:latin typeface="Calibri"/>
                <a:cs typeface="Calibri"/>
              </a:rPr>
              <a:t>,</a:t>
            </a:r>
            <a:r>
              <a:rPr lang="nl-NL" sz="1000" baseline="0" dirty="0">
                <a:latin typeface="Calibri"/>
                <a:cs typeface="Calibri"/>
              </a:rPr>
              <a:t> </a:t>
            </a:r>
            <a:r>
              <a:rPr lang="nl-NL" sz="1000" baseline="0" dirty="0" err="1">
                <a:latin typeface="Calibri"/>
                <a:cs typeface="Calibri"/>
              </a:rPr>
              <a:t>Dashlane</a:t>
            </a:r>
            <a:r>
              <a:rPr lang="nl-NL" sz="1000" baseline="0" dirty="0">
                <a:latin typeface="Calibri"/>
                <a:cs typeface="Calibri"/>
              </a:rPr>
              <a:t>, </a:t>
            </a:r>
            <a:r>
              <a:rPr lang="nl-NL" sz="1000" baseline="0" dirty="0" err="1">
                <a:latin typeface="Calibri"/>
                <a:cs typeface="Calibri"/>
              </a:rPr>
              <a:t>Keepass</a:t>
            </a:r>
            <a:endParaRPr lang="nl-BE" sz="1000" dirty="0">
              <a:latin typeface="Calibri"/>
              <a:cs typeface="Calibri"/>
            </a:endParaRPr>
          </a:p>
          <a:p>
            <a:pPr marL="0" indent="0">
              <a:buFont typeface="Arial"/>
              <a:buNone/>
            </a:pPr>
            <a:endParaRPr lang="nl-BE" sz="1000" dirty="0">
              <a:latin typeface="Calibri"/>
              <a:cs typeface="Calibri"/>
            </a:endParaRPr>
          </a:p>
          <a:p>
            <a:pPr marL="0" indent="0">
              <a:buFont typeface="Arial"/>
              <a:buNone/>
            </a:pPr>
            <a:r>
              <a:rPr lang="nl-BE" sz="1000" i="1" dirty="0">
                <a:latin typeface="Calibri"/>
                <a:cs typeface="Calibri"/>
              </a:rPr>
              <a:t>Bron: Vrije Universiteit Brussel</a:t>
            </a:r>
          </a:p>
          <a:p>
            <a:pPr marL="0" indent="0">
              <a:buFont typeface="Arial"/>
              <a:buNone/>
            </a:pPr>
            <a:endParaRPr lang="nl-BE" sz="1000" dirty="0">
              <a:latin typeface="Calibri"/>
              <a:cs typeface="Calibri"/>
            </a:endParaRPr>
          </a:p>
          <a:p>
            <a:r>
              <a:rPr lang="nl-BE" sz="1000" b="1" kern="1200" dirty="0">
                <a:solidFill>
                  <a:schemeClr val="tx1"/>
                </a:solidFill>
                <a:effectLst/>
                <a:latin typeface="Calibri"/>
                <a:ea typeface="+mn-ea"/>
                <a:cs typeface="Calibri"/>
              </a:rPr>
              <a:t>Multi-Factor Authenticatie (MFA)</a:t>
            </a:r>
            <a:r>
              <a:rPr lang="nl-BE" sz="1000" kern="1200" dirty="0">
                <a:solidFill>
                  <a:schemeClr val="tx1"/>
                </a:solidFill>
                <a:effectLst/>
                <a:latin typeface="Calibri"/>
                <a:ea typeface="+mn-ea"/>
                <a:cs typeface="Calibri"/>
              </a:rPr>
              <a:t> is een authenticatie methode waarbij de onlinegebruiker minstens twee stappen (factoren) succesvol moet doorlopen om ergens toegang toe te krijgen. </a:t>
            </a:r>
            <a:endParaRPr lang="x-none" sz="1000" kern="1200" dirty="0">
              <a:solidFill>
                <a:schemeClr val="tx1"/>
              </a:solidFill>
              <a:effectLst/>
              <a:latin typeface="Calibri"/>
              <a:ea typeface="+mn-ea"/>
              <a:cs typeface="Calibri"/>
            </a:endParaRPr>
          </a:p>
          <a:p>
            <a:r>
              <a:rPr lang="nl-BE" sz="1000" kern="1200" dirty="0">
                <a:solidFill>
                  <a:schemeClr val="tx1"/>
                </a:solidFill>
                <a:effectLst/>
                <a:latin typeface="Calibri"/>
                <a:ea typeface="+mn-ea"/>
                <a:cs typeface="Calibri"/>
              </a:rPr>
              <a:t> </a:t>
            </a:r>
            <a:endParaRPr lang="x-none" sz="1000" kern="1200" dirty="0">
              <a:solidFill>
                <a:schemeClr val="tx1"/>
              </a:solidFill>
              <a:effectLst/>
              <a:latin typeface="Calibri"/>
              <a:ea typeface="+mn-ea"/>
              <a:cs typeface="Calibri"/>
            </a:endParaRPr>
          </a:p>
          <a:p>
            <a:r>
              <a:rPr lang="en-GB" sz="1000" kern="1200" dirty="0">
                <a:solidFill>
                  <a:schemeClr val="tx1"/>
                </a:solidFill>
                <a:effectLst/>
                <a:latin typeface="Calibri"/>
                <a:ea typeface="+mn-ea"/>
                <a:cs typeface="Calibri"/>
              </a:rPr>
              <a:t>De </a:t>
            </a:r>
            <a:r>
              <a:rPr lang="en-GB" sz="1000" kern="1200" dirty="0" err="1">
                <a:solidFill>
                  <a:schemeClr val="tx1"/>
                </a:solidFill>
                <a:effectLst/>
                <a:latin typeface="Calibri"/>
                <a:ea typeface="+mn-ea"/>
                <a:cs typeface="Calibri"/>
              </a:rPr>
              <a:t>typische</a:t>
            </a:r>
            <a:r>
              <a:rPr lang="en-GB" sz="1000" kern="1200" dirty="0">
                <a:solidFill>
                  <a:schemeClr val="tx1"/>
                </a:solidFill>
                <a:effectLst/>
                <a:latin typeface="Calibri"/>
                <a:ea typeface="+mn-ea"/>
                <a:cs typeface="Calibri"/>
              </a:rPr>
              <a:t> </a:t>
            </a:r>
            <a:r>
              <a:rPr lang="en-GB" sz="1000" kern="1200" dirty="0" err="1">
                <a:solidFill>
                  <a:schemeClr val="tx1"/>
                </a:solidFill>
                <a:effectLst/>
                <a:latin typeface="Calibri"/>
                <a:ea typeface="+mn-ea"/>
                <a:cs typeface="Calibri"/>
              </a:rPr>
              <a:t>factoren</a:t>
            </a:r>
            <a:r>
              <a:rPr lang="en-GB" sz="1000" kern="1200" dirty="0">
                <a:solidFill>
                  <a:schemeClr val="tx1"/>
                </a:solidFill>
                <a:effectLst/>
                <a:latin typeface="Calibri"/>
                <a:ea typeface="+mn-ea"/>
                <a:cs typeface="Calibri"/>
              </a:rPr>
              <a:t> </a:t>
            </a:r>
            <a:r>
              <a:rPr lang="en-GB" sz="1000" kern="1200" dirty="0" err="1">
                <a:solidFill>
                  <a:schemeClr val="tx1"/>
                </a:solidFill>
                <a:effectLst/>
                <a:latin typeface="Calibri"/>
                <a:ea typeface="+mn-ea"/>
                <a:cs typeface="Calibri"/>
              </a:rPr>
              <a:t>zijn</a:t>
            </a:r>
            <a:r>
              <a:rPr lang="en-GB" sz="1000" kern="1200" dirty="0">
                <a:solidFill>
                  <a:schemeClr val="tx1"/>
                </a:solidFill>
                <a:effectLst/>
                <a:latin typeface="Calibri"/>
                <a:ea typeface="+mn-ea"/>
                <a:cs typeface="Calibri"/>
              </a:rPr>
              <a:t>:</a:t>
            </a:r>
            <a:endParaRPr lang="x-none" sz="1000" kern="1200" dirty="0">
              <a:solidFill>
                <a:schemeClr val="tx1"/>
              </a:solidFill>
              <a:effectLst/>
              <a:latin typeface="Calibri"/>
              <a:ea typeface="+mn-ea"/>
              <a:cs typeface="Calibri"/>
            </a:endParaRPr>
          </a:p>
          <a:p>
            <a:pPr lvl="0"/>
            <a:r>
              <a:rPr lang="en-GB" sz="1000" dirty="0">
                <a:effectLst/>
                <a:latin typeface="Calibri"/>
                <a:cs typeface="Calibri"/>
              </a:rPr>
              <a:t>1. </a:t>
            </a:r>
            <a:r>
              <a:rPr lang="en-GB" sz="1000" dirty="0" err="1">
                <a:effectLst/>
                <a:latin typeface="Calibri"/>
                <a:cs typeface="Calibri"/>
              </a:rPr>
              <a:t>Iets</a:t>
            </a:r>
            <a:r>
              <a:rPr lang="en-GB" sz="1000" dirty="0">
                <a:effectLst/>
                <a:latin typeface="Calibri"/>
                <a:cs typeface="Calibri"/>
              </a:rPr>
              <a:t> wat je </a:t>
            </a:r>
            <a:r>
              <a:rPr lang="en-GB" sz="1000" dirty="0" err="1">
                <a:effectLst/>
                <a:latin typeface="Calibri"/>
                <a:cs typeface="Calibri"/>
              </a:rPr>
              <a:t>weet</a:t>
            </a:r>
            <a:r>
              <a:rPr lang="nl-BE" sz="1000" kern="1200" dirty="0">
                <a:solidFill>
                  <a:schemeClr val="tx1"/>
                </a:solidFill>
                <a:effectLst/>
                <a:latin typeface="Calibri"/>
                <a:ea typeface="+mn-ea"/>
                <a:cs typeface="Calibri"/>
              </a:rPr>
              <a:t>; deze factor is algemeen gekend: gebruikersnaam en wachtwoord.</a:t>
            </a:r>
            <a:endParaRPr lang="x-none" sz="1000" kern="1200" dirty="0">
              <a:solidFill>
                <a:schemeClr val="tx1"/>
              </a:solidFill>
              <a:effectLst/>
              <a:latin typeface="Calibri"/>
              <a:ea typeface="+mn-ea"/>
              <a:cs typeface="Calibri"/>
            </a:endParaRPr>
          </a:p>
          <a:p>
            <a:pPr lvl="0"/>
            <a:r>
              <a:rPr lang="en-GB" sz="1000" dirty="0">
                <a:effectLst/>
                <a:latin typeface="Calibri"/>
                <a:cs typeface="Calibri"/>
              </a:rPr>
              <a:t>2. </a:t>
            </a:r>
            <a:r>
              <a:rPr lang="en-GB" sz="1000" dirty="0" err="1">
                <a:effectLst/>
                <a:latin typeface="Calibri"/>
                <a:cs typeface="Calibri"/>
              </a:rPr>
              <a:t>Iets</a:t>
            </a:r>
            <a:r>
              <a:rPr lang="en-GB" sz="1000" dirty="0">
                <a:effectLst/>
                <a:latin typeface="Calibri"/>
                <a:cs typeface="Calibri"/>
              </a:rPr>
              <a:t> wat je bent</a:t>
            </a:r>
            <a:r>
              <a:rPr lang="nl-BE" sz="1000" kern="1200" dirty="0">
                <a:solidFill>
                  <a:schemeClr val="tx1"/>
                </a:solidFill>
                <a:effectLst/>
                <a:latin typeface="Calibri"/>
                <a:ea typeface="+mn-ea"/>
                <a:cs typeface="Calibri"/>
              </a:rPr>
              <a:t>; dit omvat alle biometrische gegevens zoals vingerafdruk, gezichtsherkenning of irisscan.</a:t>
            </a:r>
            <a:endParaRPr lang="x-none" sz="1000" kern="1200" dirty="0">
              <a:solidFill>
                <a:schemeClr val="tx1"/>
              </a:solidFill>
              <a:effectLst/>
              <a:latin typeface="Calibri"/>
              <a:ea typeface="+mn-ea"/>
              <a:cs typeface="Calibri"/>
            </a:endParaRPr>
          </a:p>
          <a:p>
            <a:pPr lvl="0"/>
            <a:r>
              <a:rPr lang="en-GB" sz="1000" dirty="0">
                <a:effectLst/>
                <a:latin typeface="Calibri"/>
                <a:cs typeface="Calibri"/>
              </a:rPr>
              <a:t>3. </a:t>
            </a:r>
            <a:r>
              <a:rPr lang="en-GB" sz="1000" dirty="0" err="1">
                <a:effectLst/>
                <a:latin typeface="Calibri"/>
                <a:cs typeface="Calibri"/>
              </a:rPr>
              <a:t>Iets</a:t>
            </a:r>
            <a:r>
              <a:rPr lang="en-GB" sz="1000" dirty="0">
                <a:effectLst/>
                <a:latin typeface="Calibri"/>
                <a:cs typeface="Calibri"/>
              </a:rPr>
              <a:t> wat je </a:t>
            </a:r>
            <a:r>
              <a:rPr lang="en-GB" sz="1000" dirty="0" err="1">
                <a:effectLst/>
                <a:latin typeface="Calibri"/>
                <a:cs typeface="Calibri"/>
              </a:rPr>
              <a:t>hebt</a:t>
            </a:r>
            <a:r>
              <a:rPr lang="nl-BE" sz="1000" kern="1200" dirty="0">
                <a:solidFill>
                  <a:schemeClr val="tx1"/>
                </a:solidFill>
                <a:effectLst/>
                <a:latin typeface="Calibri"/>
                <a:ea typeface="+mn-ea"/>
                <a:cs typeface="Calibri"/>
              </a:rPr>
              <a:t>; sleutelkaarten en hardware tokens zijn typische voorbeelden van deze factor. Het apparaat waarop de gebruiker werkt kan ook als factor gebruikt worden, het is dan enkel mogelijk in te loggen vanaf een ‘vertrouwd apparaat’.</a:t>
            </a:r>
            <a:endParaRPr lang="x-none" sz="1000" kern="1200" dirty="0">
              <a:solidFill>
                <a:schemeClr val="tx1"/>
              </a:solidFill>
              <a:effectLst/>
              <a:latin typeface="Calibri"/>
              <a:ea typeface="+mn-ea"/>
              <a:cs typeface="Calibri"/>
            </a:endParaRPr>
          </a:p>
          <a:p>
            <a:pPr lvl="0"/>
            <a:r>
              <a:rPr lang="en-GB" sz="1000" dirty="0">
                <a:effectLst/>
                <a:latin typeface="Calibri"/>
                <a:cs typeface="Calibri"/>
              </a:rPr>
              <a:t>4. </a:t>
            </a:r>
            <a:r>
              <a:rPr lang="en-GB" sz="1000" dirty="0" err="1">
                <a:effectLst/>
                <a:latin typeface="Calibri"/>
                <a:cs typeface="Calibri"/>
              </a:rPr>
              <a:t>Locatie</a:t>
            </a:r>
            <a:r>
              <a:rPr lang="nl-BE" sz="1000" kern="1200" dirty="0">
                <a:solidFill>
                  <a:schemeClr val="tx1"/>
                </a:solidFill>
                <a:effectLst/>
                <a:latin typeface="Calibri"/>
                <a:ea typeface="+mn-ea"/>
                <a:cs typeface="Calibri"/>
              </a:rPr>
              <a:t>; in deze factor moet de gebruiker op een bepaalde locatie aanwezig zijn om toegang te kunnen krijgen. Dit kan een geografische of netwerkbeperking zijn. </a:t>
            </a:r>
            <a:endParaRPr lang="x-none" sz="1000" kern="1200" dirty="0">
              <a:solidFill>
                <a:schemeClr val="tx1"/>
              </a:solidFill>
              <a:effectLst/>
              <a:latin typeface="Calibri"/>
              <a:ea typeface="+mn-ea"/>
              <a:cs typeface="Calibri"/>
            </a:endParaRPr>
          </a:p>
          <a:p>
            <a:r>
              <a:rPr lang="nl-BE" sz="1000" kern="1200" dirty="0">
                <a:solidFill>
                  <a:schemeClr val="tx1"/>
                </a:solidFill>
                <a:effectLst/>
                <a:latin typeface="Calibri"/>
                <a:ea typeface="+mn-ea"/>
                <a:cs typeface="Calibri"/>
              </a:rPr>
              <a:t> </a:t>
            </a:r>
            <a:endParaRPr lang="x-none" sz="1000" kern="1200" dirty="0">
              <a:solidFill>
                <a:schemeClr val="tx1"/>
              </a:solidFill>
              <a:effectLst/>
              <a:latin typeface="Calibri"/>
              <a:ea typeface="+mn-ea"/>
              <a:cs typeface="Calibri"/>
            </a:endParaRPr>
          </a:p>
          <a:p>
            <a:r>
              <a:rPr lang="nl-BE" sz="1000" kern="1200" dirty="0">
                <a:solidFill>
                  <a:schemeClr val="tx1"/>
                </a:solidFill>
                <a:effectLst/>
                <a:latin typeface="Calibri"/>
                <a:ea typeface="+mn-ea"/>
                <a:cs typeface="Calibri"/>
              </a:rPr>
              <a:t>In een eerste stap voert de gebruiker gebruikersnaam en wachtwoord in. In de tweede stap dient de gebruiker een tweede actie uit te voeren. Dit kan het ingeven zijn van een tweede sleutel, bv. een ontvangen sms-code of een code ontvangen of aangemaakt door een gekoppelde app op de gebruikerssmartphone, of het louter bevestigen van het inlogverzoek op zo’n gekoppelde app. Dit is een typische twee-factor authenticatie (2FA).</a:t>
            </a:r>
            <a:endParaRPr lang="x-none" sz="1000" kern="1200" dirty="0">
              <a:solidFill>
                <a:schemeClr val="tx1"/>
              </a:solidFill>
              <a:effectLst/>
              <a:latin typeface="Calibri"/>
              <a:ea typeface="+mn-ea"/>
              <a:cs typeface="Calibri"/>
            </a:endParaRPr>
          </a:p>
          <a:p>
            <a:r>
              <a:rPr lang="nl-BE" sz="1000" kern="1200" dirty="0">
                <a:solidFill>
                  <a:schemeClr val="tx1"/>
                </a:solidFill>
                <a:effectLst/>
                <a:latin typeface="Calibri"/>
                <a:ea typeface="+mn-ea"/>
                <a:cs typeface="Calibri"/>
              </a:rPr>
              <a:t> </a:t>
            </a:r>
            <a:endParaRPr lang="x-none" sz="1000" kern="1200" dirty="0">
              <a:solidFill>
                <a:schemeClr val="tx1"/>
              </a:solidFill>
              <a:effectLst/>
              <a:latin typeface="Calibri"/>
              <a:ea typeface="+mn-ea"/>
              <a:cs typeface="Calibri"/>
            </a:endParaRPr>
          </a:p>
          <a:p>
            <a:r>
              <a:rPr lang="nl-BE" sz="1000" b="1" u="none" kern="1200" dirty="0">
                <a:solidFill>
                  <a:schemeClr val="tx1"/>
                </a:solidFill>
                <a:effectLst/>
                <a:latin typeface="Calibri"/>
                <a:ea typeface="+mn-ea"/>
                <a:cs typeface="Calibri"/>
              </a:rPr>
              <a:t>Waarom Multi-Factor Authenticatie?</a:t>
            </a:r>
            <a:endParaRPr lang="x-none" sz="1000" u="none" kern="1200" dirty="0">
              <a:solidFill>
                <a:schemeClr val="tx1"/>
              </a:solidFill>
              <a:effectLst/>
              <a:latin typeface="Calibri"/>
              <a:ea typeface="+mn-ea"/>
              <a:cs typeface="Calibri"/>
            </a:endParaRPr>
          </a:p>
          <a:p>
            <a:r>
              <a:rPr lang="nl-BE" sz="1000" kern="1200" dirty="0">
                <a:solidFill>
                  <a:schemeClr val="tx1"/>
                </a:solidFill>
                <a:effectLst/>
                <a:latin typeface="Calibri"/>
                <a:ea typeface="+mn-ea"/>
                <a:cs typeface="Calibri"/>
              </a:rPr>
              <a:t> </a:t>
            </a:r>
            <a:endParaRPr lang="x-none" sz="1000" kern="1200" dirty="0">
              <a:solidFill>
                <a:schemeClr val="tx1"/>
              </a:solidFill>
              <a:effectLst/>
              <a:latin typeface="Calibri"/>
              <a:ea typeface="+mn-ea"/>
              <a:cs typeface="Calibri"/>
            </a:endParaRPr>
          </a:p>
          <a:p>
            <a:r>
              <a:rPr lang="nl-BE" sz="1000" kern="1200" dirty="0">
                <a:solidFill>
                  <a:schemeClr val="tx1"/>
                </a:solidFill>
                <a:effectLst/>
                <a:latin typeface="Calibri"/>
                <a:ea typeface="+mn-ea"/>
                <a:cs typeface="Calibri"/>
              </a:rPr>
              <a:t>Antivirus, firewall, encryptie en andere </a:t>
            </a:r>
            <a:r>
              <a:rPr lang="nl-BE" sz="1000" kern="1200" dirty="0" err="1">
                <a:solidFill>
                  <a:schemeClr val="tx1"/>
                </a:solidFill>
                <a:effectLst/>
                <a:latin typeface="Calibri"/>
                <a:ea typeface="+mn-ea"/>
                <a:cs typeface="Calibri"/>
              </a:rPr>
              <a:t>informatieveiligheidsinspanningen</a:t>
            </a:r>
            <a:r>
              <a:rPr lang="nl-BE" sz="1000" kern="1200" dirty="0">
                <a:solidFill>
                  <a:schemeClr val="tx1"/>
                </a:solidFill>
                <a:effectLst/>
                <a:latin typeface="Calibri"/>
                <a:ea typeface="+mn-ea"/>
                <a:cs typeface="Calibri"/>
              </a:rPr>
              <a:t> hebben geen enkel effect als een cybercrimineel zich kan voordoen als een legitieme gebruiker. Als een cybercrimineel inlogt met jouw gecompromitteerde inloggegevens, zal het systeem denken dat jij inlogt en deze cybercrimineel al de taken laten uitvoeren waartoe jij gemachtigd bent.</a:t>
            </a:r>
            <a:endParaRPr lang="x-none" sz="1000" kern="1200" dirty="0">
              <a:solidFill>
                <a:schemeClr val="tx1"/>
              </a:solidFill>
              <a:effectLst/>
              <a:latin typeface="Calibri"/>
              <a:ea typeface="+mn-ea"/>
              <a:cs typeface="Calibri"/>
            </a:endParaRPr>
          </a:p>
          <a:p>
            <a:r>
              <a:rPr lang="nl-BE" sz="1000" kern="1200" dirty="0">
                <a:solidFill>
                  <a:schemeClr val="tx1"/>
                </a:solidFill>
                <a:effectLst/>
                <a:latin typeface="Calibri"/>
                <a:ea typeface="+mn-ea"/>
                <a:cs typeface="Calibri"/>
              </a:rPr>
              <a:t> </a:t>
            </a:r>
            <a:endParaRPr lang="x-none" sz="1000" kern="1200" dirty="0">
              <a:solidFill>
                <a:schemeClr val="tx1"/>
              </a:solidFill>
              <a:effectLst/>
              <a:latin typeface="Calibri"/>
              <a:ea typeface="+mn-ea"/>
              <a:cs typeface="Calibri"/>
            </a:endParaRPr>
          </a:p>
          <a:p>
            <a:r>
              <a:rPr lang="nl-BE" sz="1000" kern="1200" dirty="0">
                <a:solidFill>
                  <a:schemeClr val="tx1"/>
                </a:solidFill>
                <a:effectLst/>
                <a:latin typeface="Calibri"/>
                <a:ea typeface="+mn-ea"/>
                <a:cs typeface="Calibri"/>
              </a:rPr>
              <a:t>MFA verbetert de beveiliging van je inloggegevens en is een zeer belangrijk onderdeel van informatiebeveiliging geworden. Indien je wachtwoord gecompromitteerd wordt kan de cybercrimineel je wachtwoord niet direct misbruiken omdat deze ook de 2</a:t>
            </a:r>
            <a:r>
              <a:rPr lang="nl-BE" sz="1000" kern="1200" baseline="30000" dirty="0">
                <a:solidFill>
                  <a:schemeClr val="tx1"/>
                </a:solidFill>
                <a:effectLst/>
                <a:latin typeface="Calibri"/>
                <a:ea typeface="+mn-ea"/>
                <a:cs typeface="Calibri"/>
              </a:rPr>
              <a:t>de</a:t>
            </a:r>
            <a:r>
              <a:rPr lang="nl-BE" sz="1000" kern="1200" dirty="0">
                <a:solidFill>
                  <a:schemeClr val="tx1"/>
                </a:solidFill>
                <a:effectLst/>
                <a:latin typeface="Calibri"/>
                <a:ea typeface="+mn-ea"/>
                <a:cs typeface="Calibri"/>
              </a:rPr>
              <a:t> factor nodig heeft.</a:t>
            </a:r>
            <a:endParaRPr lang="x-none" sz="1000" kern="1200" dirty="0">
              <a:solidFill>
                <a:schemeClr val="tx1"/>
              </a:solidFill>
              <a:effectLst/>
              <a:latin typeface="Calibri"/>
              <a:ea typeface="+mn-ea"/>
              <a:cs typeface="Calibri"/>
            </a:endParaRPr>
          </a:p>
          <a:p>
            <a:r>
              <a:rPr lang="nl-BE" sz="1000" kern="1200" dirty="0">
                <a:solidFill>
                  <a:schemeClr val="tx1"/>
                </a:solidFill>
                <a:effectLst/>
                <a:latin typeface="Calibri"/>
                <a:ea typeface="+mn-ea"/>
                <a:cs typeface="Calibri"/>
              </a:rPr>
              <a:t> </a:t>
            </a:r>
            <a:endParaRPr lang="x-none" sz="1000" kern="1200" dirty="0">
              <a:solidFill>
                <a:schemeClr val="tx1"/>
              </a:solidFill>
              <a:effectLst/>
              <a:latin typeface="Calibri"/>
              <a:ea typeface="+mn-ea"/>
              <a:cs typeface="Calibri"/>
            </a:endParaRPr>
          </a:p>
          <a:p>
            <a:r>
              <a:rPr lang="nl-BE" sz="1000" kern="1200" dirty="0">
                <a:solidFill>
                  <a:schemeClr val="tx1"/>
                </a:solidFill>
                <a:effectLst/>
                <a:latin typeface="Calibri"/>
                <a:ea typeface="+mn-ea"/>
                <a:cs typeface="Calibri"/>
              </a:rPr>
              <a:t>Tevens brengt dit conformiteit met de wetgeving dichterbij. Zo vereist de Algemene Verordening Gegevensbescherming (AVG) dat de bescherming van gevoelige persoonsgebonden data geoptimaliseerd wordt. MFA is een grote stap in deze richting.</a:t>
            </a:r>
            <a:endParaRPr lang="x-none" sz="1000" kern="1200" dirty="0">
              <a:solidFill>
                <a:schemeClr val="tx1"/>
              </a:solidFill>
              <a:effectLst/>
              <a:latin typeface="Calibri"/>
              <a:ea typeface="+mn-ea"/>
              <a:cs typeface="Calibri"/>
            </a:endParaRPr>
          </a:p>
          <a:p>
            <a:endParaRPr lang="x-none" sz="1000" u="sng" kern="1200" dirty="0">
              <a:solidFill>
                <a:schemeClr val="tx1"/>
              </a:solidFill>
              <a:effectLst/>
              <a:latin typeface="Calibri"/>
              <a:ea typeface="+mn-ea"/>
              <a:cs typeface="Calibri"/>
            </a:endParaRPr>
          </a:p>
          <a:p>
            <a:r>
              <a:rPr lang="nl-BE" sz="1000" b="1" u="none" kern="1200" dirty="0">
                <a:solidFill>
                  <a:schemeClr val="tx1"/>
                </a:solidFill>
                <a:effectLst/>
                <a:latin typeface="Calibri"/>
                <a:ea typeface="+mn-ea"/>
                <a:cs typeface="Calibri"/>
              </a:rPr>
              <a:t>Beperkingen van Multi-Factor </a:t>
            </a:r>
            <a:r>
              <a:rPr lang="nl-BE" sz="1000" b="1" u="none" kern="1200" dirty="0" smtClean="0">
                <a:solidFill>
                  <a:schemeClr val="tx1"/>
                </a:solidFill>
                <a:effectLst/>
                <a:latin typeface="Calibri"/>
                <a:ea typeface="+mn-ea"/>
                <a:cs typeface="Calibri"/>
              </a:rPr>
              <a:t>Authenticatie</a:t>
            </a:r>
            <a:endParaRPr lang="x-none" sz="1000" u="none" kern="1200" dirty="0">
              <a:solidFill>
                <a:schemeClr val="tx1"/>
              </a:solidFill>
              <a:effectLst/>
              <a:latin typeface="Calibri"/>
              <a:ea typeface="+mn-ea"/>
              <a:cs typeface="Calibri"/>
            </a:endParaRPr>
          </a:p>
          <a:p>
            <a:r>
              <a:rPr lang="nl-BE" sz="1000" kern="1200" dirty="0">
                <a:solidFill>
                  <a:schemeClr val="tx1"/>
                </a:solidFill>
                <a:effectLst/>
                <a:latin typeface="Calibri"/>
                <a:ea typeface="+mn-ea"/>
                <a:cs typeface="Calibri"/>
              </a:rPr>
              <a:t> </a:t>
            </a:r>
            <a:endParaRPr lang="x-none" sz="1000" kern="1200" dirty="0">
              <a:solidFill>
                <a:schemeClr val="tx1"/>
              </a:solidFill>
              <a:effectLst/>
              <a:latin typeface="Calibri"/>
              <a:ea typeface="+mn-ea"/>
              <a:cs typeface="Calibri"/>
            </a:endParaRPr>
          </a:p>
          <a:p>
            <a:r>
              <a:rPr lang="nl-BE" sz="1000" kern="1200" dirty="0">
                <a:solidFill>
                  <a:schemeClr val="tx1"/>
                </a:solidFill>
                <a:effectLst/>
                <a:latin typeface="Calibri"/>
                <a:ea typeface="+mn-ea"/>
                <a:cs typeface="Calibri"/>
              </a:rPr>
              <a:t>MFA is niet 100% veilig tegen cybercriminelen. Zo kunnen gebruikers nog altijd vallen voor </a:t>
            </a:r>
            <a:r>
              <a:rPr lang="nl-BE" sz="1000" kern="1200" dirty="0" err="1">
                <a:solidFill>
                  <a:schemeClr val="tx1"/>
                </a:solidFill>
                <a:effectLst/>
                <a:latin typeface="Calibri"/>
                <a:ea typeface="+mn-ea"/>
                <a:cs typeface="Calibri"/>
              </a:rPr>
              <a:t>phishing</a:t>
            </a:r>
            <a:r>
              <a:rPr lang="nl-BE" sz="1000" kern="1200" dirty="0">
                <a:solidFill>
                  <a:schemeClr val="tx1"/>
                </a:solidFill>
                <a:effectLst/>
                <a:latin typeface="Calibri"/>
                <a:ea typeface="+mn-ea"/>
                <a:cs typeface="Calibri"/>
              </a:rPr>
              <a:t> aanvallen waarbij de nietsvermoedende gebruiker naar een nagemaakte website gebracht wordt waar deze dan MFA-inlogt. De cybercrimineel heeft zo beide factoren verkregen en kan deze gebruiken om éénmalig zelf in te loggen. Ook kunnen </a:t>
            </a:r>
            <a:r>
              <a:rPr lang="nl-BE" sz="1000" kern="1200" dirty="0" err="1">
                <a:solidFill>
                  <a:schemeClr val="tx1"/>
                </a:solidFill>
                <a:effectLst/>
                <a:latin typeface="Calibri"/>
                <a:ea typeface="+mn-ea"/>
                <a:cs typeface="Calibri"/>
              </a:rPr>
              <a:t>SMS-berichten</a:t>
            </a:r>
            <a:r>
              <a:rPr lang="nl-BE" sz="1000" kern="1200" dirty="0">
                <a:solidFill>
                  <a:schemeClr val="tx1"/>
                </a:solidFill>
                <a:effectLst/>
                <a:latin typeface="Calibri"/>
                <a:ea typeface="+mn-ea"/>
                <a:cs typeface="Calibri"/>
              </a:rPr>
              <a:t> waarmee de 2</a:t>
            </a:r>
            <a:r>
              <a:rPr lang="nl-BE" sz="1000" kern="1200" baseline="30000" dirty="0">
                <a:solidFill>
                  <a:schemeClr val="tx1"/>
                </a:solidFill>
                <a:effectLst/>
                <a:latin typeface="Calibri"/>
                <a:ea typeface="+mn-ea"/>
                <a:cs typeface="Calibri"/>
              </a:rPr>
              <a:t>de</a:t>
            </a:r>
            <a:r>
              <a:rPr lang="nl-BE" sz="1000" kern="1200" dirty="0">
                <a:solidFill>
                  <a:schemeClr val="tx1"/>
                </a:solidFill>
                <a:effectLst/>
                <a:latin typeface="Calibri"/>
                <a:ea typeface="+mn-ea"/>
                <a:cs typeface="Calibri"/>
              </a:rPr>
              <a:t> factor wordt opgestuurd onderschept worden d.m.v. SIM-</a:t>
            </a:r>
            <a:r>
              <a:rPr lang="nl-BE" sz="1000" kern="1200" dirty="0" err="1">
                <a:solidFill>
                  <a:schemeClr val="tx1"/>
                </a:solidFill>
                <a:effectLst/>
                <a:latin typeface="Calibri"/>
                <a:ea typeface="+mn-ea"/>
                <a:cs typeface="Calibri"/>
              </a:rPr>
              <a:t>cloning</a:t>
            </a:r>
            <a:r>
              <a:rPr lang="nl-BE" sz="1000" kern="1200" dirty="0">
                <a:solidFill>
                  <a:schemeClr val="tx1"/>
                </a:solidFill>
                <a:effectLst/>
                <a:latin typeface="Calibri"/>
                <a:ea typeface="+mn-ea"/>
                <a:cs typeface="Calibri"/>
              </a:rPr>
              <a:t> (men maakt een duplicaat van je telefoon, waar dan </a:t>
            </a:r>
            <a:r>
              <a:rPr lang="nl-BE" sz="1000" kern="1200" dirty="0" err="1">
                <a:solidFill>
                  <a:schemeClr val="tx1"/>
                </a:solidFill>
                <a:effectLst/>
                <a:latin typeface="Calibri"/>
                <a:ea typeface="+mn-ea"/>
                <a:cs typeface="Calibri"/>
              </a:rPr>
              <a:t>copies</a:t>
            </a:r>
            <a:r>
              <a:rPr lang="nl-BE" sz="1000" kern="1200" dirty="0">
                <a:solidFill>
                  <a:schemeClr val="tx1"/>
                </a:solidFill>
                <a:effectLst/>
                <a:latin typeface="Calibri"/>
                <a:ea typeface="+mn-ea"/>
                <a:cs typeface="Calibri"/>
              </a:rPr>
              <a:t> van al je sms-berichten op toe komen).</a:t>
            </a:r>
            <a:endParaRPr lang="x-none" sz="1000" kern="1200" dirty="0">
              <a:solidFill>
                <a:schemeClr val="tx1"/>
              </a:solidFill>
              <a:effectLst/>
              <a:latin typeface="Calibri"/>
              <a:ea typeface="+mn-ea"/>
              <a:cs typeface="Calibri"/>
            </a:endParaRPr>
          </a:p>
          <a:p>
            <a:r>
              <a:rPr lang="nl-BE" sz="1000" kern="1200" dirty="0">
                <a:solidFill>
                  <a:schemeClr val="tx1"/>
                </a:solidFill>
                <a:effectLst/>
                <a:latin typeface="Calibri"/>
                <a:ea typeface="+mn-ea"/>
                <a:cs typeface="Calibri"/>
              </a:rPr>
              <a:t> </a:t>
            </a:r>
            <a:endParaRPr lang="x-none" sz="1000" kern="1200" dirty="0">
              <a:solidFill>
                <a:schemeClr val="tx1"/>
              </a:solidFill>
              <a:effectLst/>
              <a:latin typeface="Calibri"/>
              <a:ea typeface="+mn-ea"/>
              <a:cs typeface="Calibri"/>
            </a:endParaRPr>
          </a:p>
          <a:p>
            <a:r>
              <a:rPr lang="nl-BE" sz="1000" kern="1200" dirty="0">
                <a:solidFill>
                  <a:schemeClr val="tx1"/>
                </a:solidFill>
                <a:effectLst/>
                <a:latin typeface="Calibri"/>
                <a:ea typeface="+mn-ea"/>
                <a:cs typeface="Calibri"/>
              </a:rPr>
              <a:t>Desondanks deze beperkingen blijft MFA de meest eenvoudige en zeer efficiënte beveiliging tegen misbruik van gecompromitteerde wachtwoorden, en MFA wordt dan ook meer aanschouwt als een minimale authenticatie beveiliging.</a:t>
            </a:r>
            <a:endParaRPr lang="x-none" sz="1000" kern="1200" dirty="0">
              <a:solidFill>
                <a:schemeClr val="tx1"/>
              </a:solidFill>
              <a:effectLst/>
              <a:latin typeface="Calibri"/>
              <a:ea typeface="+mn-ea"/>
              <a:cs typeface="Calibri"/>
            </a:endParaRPr>
          </a:p>
          <a:p>
            <a:r>
              <a:rPr lang="nl-BE" sz="1000" kern="1200" dirty="0">
                <a:solidFill>
                  <a:schemeClr val="tx1"/>
                </a:solidFill>
                <a:effectLst/>
                <a:latin typeface="Calibri"/>
                <a:ea typeface="+mn-ea"/>
                <a:cs typeface="Calibri"/>
              </a:rPr>
              <a:t> </a:t>
            </a:r>
            <a:endParaRPr lang="x-none" sz="1000" kern="1200" dirty="0">
              <a:solidFill>
                <a:schemeClr val="tx1"/>
              </a:solidFill>
              <a:effectLst/>
              <a:latin typeface="Calibri"/>
              <a:ea typeface="+mn-ea"/>
              <a:cs typeface="Calibri"/>
            </a:endParaRPr>
          </a:p>
          <a:p>
            <a:pPr marL="0" marR="0" lvl="0" indent="0" algn="l" defTabSz="914400" rtl="0" eaLnBrk="0" fontAlgn="base" latinLnBrk="0" hangingPunct="0">
              <a:lnSpc>
                <a:spcPct val="100000"/>
              </a:lnSpc>
              <a:spcBef>
                <a:spcPct val="30000"/>
              </a:spcBef>
              <a:spcAft>
                <a:spcPct val="0"/>
              </a:spcAft>
              <a:buClrTx/>
              <a:buSzTx/>
              <a:buFont typeface="Arial"/>
              <a:buNone/>
              <a:tabLst/>
              <a:defRPr/>
            </a:pPr>
            <a:r>
              <a:rPr lang="nl-BE" sz="1000" i="1" dirty="0">
                <a:latin typeface="Calibri"/>
                <a:cs typeface="Calibri"/>
              </a:rPr>
              <a:t>Bron: Vrije Universiteit Brussel</a:t>
            </a:r>
          </a:p>
          <a:p>
            <a:pPr marL="0" indent="0">
              <a:buFont typeface="Arial"/>
              <a:buNone/>
            </a:pPr>
            <a:endParaRPr lang="nl-BE" sz="1000" dirty="0">
              <a:latin typeface="Calibri"/>
              <a:cs typeface="Calibri"/>
            </a:endParaRP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8</a:t>
            </a:fld>
            <a:endParaRPr lang="nl-BE">
              <a:solidFill>
                <a:prstClr val="black"/>
              </a:solidFill>
            </a:endParaRPr>
          </a:p>
        </p:txBody>
      </p:sp>
    </p:spTree>
    <p:extLst>
      <p:ext uri="{BB962C8B-B14F-4D97-AF65-F5344CB8AC3E}">
        <p14:creationId xmlns:p14="http://schemas.microsoft.com/office/powerpoint/2010/main" val="31886786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000" b="1" dirty="0"/>
              <a:t>Hoe reageren wanneer je </a:t>
            </a:r>
            <a:r>
              <a:rPr lang="fr-FR" sz="1000" b="1" dirty="0" err="1"/>
              <a:t>wachtwoord</a:t>
            </a:r>
            <a:r>
              <a:rPr lang="fr-FR" sz="1000" b="1" dirty="0"/>
              <a:t> </a:t>
            </a:r>
            <a:r>
              <a:rPr lang="fr-FR" sz="1000" b="1" dirty="0" err="1"/>
              <a:t>werd</a:t>
            </a:r>
            <a:r>
              <a:rPr lang="fr-FR" sz="1000" b="1" dirty="0"/>
              <a:t> </a:t>
            </a:r>
            <a:r>
              <a:rPr lang="fr-FR" sz="1000" b="1" dirty="0" err="1"/>
              <a:t>gehackt</a:t>
            </a:r>
            <a:r>
              <a:rPr lang="fr-FR" sz="1000" b="1" dirty="0" smtClean="0"/>
              <a:t>?</a:t>
            </a:r>
            <a:endParaRPr lang="fr-FR" sz="1000" b="1" dirty="0"/>
          </a:p>
          <a:p>
            <a:pPr marL="171450" indent="-171450">
              <a:buFont typeface="Arial"/>
              <a:buChar char="•"/>
            </a:pPr>
            <a:r>
              <a:rPr lang="fr-FR" sz="1000" b="0" i="0" u="none" strike="noStrike" kern="1200" dirty="0">
                <a:solidFill>
                  <a:schemeClr val="tx1"/>
                </a:solidFill>
                <a:effectLst/>
              </a:rPr>
              <a:t>Waarschuw de </a:t>
            </a:r>
            <a:r>
              <a:rPr lang="fr-FR" sz="1000" b="1" i="0" u="none" strike="noStrike" kern="1200" dirty="0">
                <a:solidFill>
                  <a:schemeClr val="tx1"/>
                </a:solidFill>
                <a:effectLst/>
              </a:rPr>
              <a:t>verantwoordelijke </a:t>
            </a:r>
            <a:r>
              <a:rPr lang="fr-FR" sz="1000" b="0" i="0" u="none" strike="noStrike" kern="1200" dirty="0">
                <a:solidFill>
                  <a:schemeClr val="tx1"/>
                </a:solidFill>
                <a:effectLst/>
              </a:rPr>
              <a:t>binnen je onderneming.</a:t>
            </a:r>
            <a:r>
              <a:rPr sz="1000" dirty="0"/>
              <a:t> </a:t>
            </a:r>
          </a:p>
          <a:p>
            <a:pPr marL="171450" indent="-171450">
              <a:buFont typeface="Arial"/>
              <a:buChar char="•"/>
            </a:pPr>
            <a:r>
              <a:rPr lang="fr-FR" sz="1000" b="0" i="0" u="none" strike="noStrike" kern="1200" dirty="0">
                <a:solidFill>
                  <a:schemeClr val="tx1"/>
                </a:solidFill>
                <a:effectLst/>
              </a:rPr>
              <a:t>Contacteer de </a:t>
            </a:r>
            <a:r>
              <a:rPr lang="fr-FR" sz="1000" b="1" i="0" u="none" strike="noStrike" kern="1200" dirty="0" err="1">
                <a:solidFill>
                  <a:schemeClr val="tx1"/>
                </a:solidFill>
                <a:effectLst/>
              </a:rPr>
              <a:t>dienst</a:t>
            </a:r>
            <a:r>
              <a:rPr lang="fr-FR" sz="1000" b="0" i="0" u="none" strike="noStrike" kern="1200" dirty="0">
                <a:solidFill>
                  <a:schemeClr val="tx1"/>
                </a:solidFill>
                <a:effectLst/>
              </a:rPr>
              <a:t> </a:t>
            </a:r>
            <a:r>
              <a:rPr lang="nl-BE" sz="1000" u="none" kern="1200" baseline="0" dirty="0">
                <a:solidFill>
                  <a:schemeClr val="tx1"/>
                </a:solidFill>
                <a:effectLst/>
              </a:rPr>
              <a:t>die je gehackte account </a:t>
            </a:r>
            <a:r>
              <a:rPr lang="nl-BE" sz="1000" u="none" kern="1200" baseline="0" dirty="0" smtClean="0">
                <a:solidFill>
                  <a:schemeClr val="tx1"/>
                </a:solidFill>
                <a:effectLst/>
              </a:rPr>
              <a:t>beheert</a:t>
            </a:r>
            <a:endParaRPr sz="1000" u="none" baseline="0" dirty="0"/>
          </a:p>
          <a:p>
            <a:pPr marL="171450" indent="-171450">
              <a:buFont typeface="Arial"/>
              <a:buChar char="•"/>
            </a:pPr>
            <a:r>
              <a:rPr lang="fr-FR" sz="1000" b="0" i="0" u="none" strike="noStrike" kern="1200" dirty="0">
                <a:solidFill>
                  <a:schemeClr val="tx1"/>
                </a:solidFill>
                <a:effectLst/>
              </a:rPr>
              <a:t>Waarschuw je</a:t>
            </a:r>
            <a:r>
              <a:rPr lang="fr-FR" sz="1000" b="1" i="0" u="none" strike="noStrike" kern="1200" dirty="0">
                <a:solidFill>
                  <a:schemeClr val="tx1"/>
                </a:solidFill>
                <a:effectLst/>
              </a:rPr>
              <a:t> contacten</a:t>
            </a:r>
            <a:r>
              <a:rPr lang="fr-FR" sz="1000" b="0" i="0" u="none" strike="noStrike" kern="1200" dirty="0">
                <a:solidFill>
                  <a:schemeClr val="tx1"/>
                </a:solidFill>
                <a:effectLst/>
              </a:rPr>
              <a:t> via een ander kanaal.</a:t>
            </a:r>
            <a:r>
              <a:rPr sz="1000" dirty="0"/>
              <a:t> </a:t>
            </a:r>
          </a:p>
          <a:p>
            <a:pPr marL="171450" indent="-171450">
              <a:buFont typeface="Arial"/>
              <a:buChar char="•"/>
            </a:pPr>
            <a:r>
              <a:rPr lang="fr-FR" sz="1000" b="0" i="0" u="none" strike="noStrike" kern="1200" dirty="0">
                <a:solidFill>
                  <a:schemeClr val="tx1"/>
                </a:solidFill>
                <a:effectLst/>
              </a:rPr>
              <a:t>Wijzig en </a:t>
            </a:r>
            <a:r>
              <a:rPr lang="fr-FR" sz="1000" b="0" i="0" u="none" strike="noStrike" kern="1200" dirty="0" err="1">
                <a:solidFill>
                  <a:schemeClr val="tx1"/>
                </a:solidFill>
                <a:effectLst/>
              </a:rPr>
              <a:t>versterk</a:t>
            </a:r>
            <a:r>
              <a:rPr lang="fr-FR" sz="1000" b="0" i="0" u="none" strike="noStrike" kern="1200" dirty="0">
                <a:solidFill>
                  <a:schemeClr val="tx1"/>
                </a:solidFill>
                <a:effectLst/>
              </a:rPr>
              <a:t> (=</a:t>
            </a:r>
            <a:r>
              <a:rPr lang="fr-FR" sz="1000" b="0" i="0" u="none" strike="noStrike" kern="1200" dirty="0" err="1">
                <a:solidFill>
                  <a:schemeClr val="tx1"/>
                </a:solidFill>
                <a:effectLst/>
              </a:rPr>
              <a:t>verleng</a:t>
            </a:r>
            <a:r>
              <a:rPr lang="fr-FR" sz="1000" b="0" i="0" u="none" strike="noStrike" kern="1200" dirty="0">
                <a:solidFill>
                  <a:schemeClr val="tx1"/>
                </a:solidFill>
                <a:effectLst/>
              </a:rPr>
              <a:t>) je </a:t>
            </a:r>
            <a:r>
              <a:rPr lang="fr-FR" sz="1000" b="1" i="0" u="none" strike="noStrike" kern="1200" dirty="0" err="1">
                <a:solidFill>
                  <a:schemeClr val="tx1"/>
                </a:solidFill>
                <a:effectLst/>
              </a:rPr>
              <a:t>wachtwoorden</a:t>
            </a:r>
            <a:r>
              <a:rPr lang="fr-FR" sz="1000" b="0" i="0" u="none" strike="noStrike" kern="1200" dirty="0">
                <a:solidFill>
                  <a:schemeClr val="tx1"/>
                </a:solidFill>
                <a:effectLst/>
              </a:rPr>
              <a:t>, </a:t>
            </a:r>
            <a:r>
              <a:rPr lang="fr-FR" sz="1000" b="0" i="0" u="none" strike="noStrike" kern="1200" dirty="0" err="1">
                <a:solidFill>
                  <a:schemeClr val="tx1"/>
                </a:solidFill>
                <a:effectLst/>
              </a:rPr>
              <a:t>overal</a:t>
            </a:r>
            <a:r>
              <a:rPr lang="fr-FR" sz="1000" b="0" i="0" u="none" strike="noStrike" kern="1200" dirty="0">
                <a:solidFill>
                  <a:schemeClr val="tx1"/>
                </a:solidFill>
                <a:effectLst/>
              </a:rPr>
              <a:t> </a:t>
            </a:r>
            <a:r>
              <a:rPr lang="fr-FR" sz="1000" b="0" i="0" u="none" strike="noStrike" kern="1200" dirty="0" err="1">
                <a:solidFill>
                  <a:schemeClr val="tx1"/>
                </a:solidFill>
                <a:effectLst/>
              </a:rPr>
              <a:t>trouwens</a:t>
            </a:r>
            <a:r>
              <a:rPr lang="fr-FR" sz="1000" b="0" i="0" u="none" strike="noStrike" kern="1200" dirty="0">
                <a:solidFill>
                  <a:schemeClr val="tx1"/>
                </a:solidFill>
                <a:effectLst/>
              </a:rPr>
              <a:t>: w</a:t>
            </a:r>
            <a:r>
              <a:rPr lang="nl-NL" sz="1000" kern="1200" dirty="0">
                <a:solidFill>
                  <a:schemeClr val="tx1"/>
                </a:solidFill>
                <a:effectLst/>
              </a:rPr>
              <a:t>ijzig je wachtwoord als iemand (mogelijk) toegang heeft of toegang kan krijgen tot jouw account, bijvoorbeeld als je van anderen hoort dan ze vreemde berichtjes uit jouw naam krijgen. Verander je wachtwoord ook als de dienst waar je een account hebt te maken heeft met een </a:t>
            </a:r>
            <a:r>
              <a:rPr lang="nl-NL" sz="1000" kern="1200" dirty="0" err="1">
                <a:solidFill>
                  <a:schemeClr val="tx1"/>
                </a:solidFill>
                <a:effectLst/>
              </a:rPr>
              <a:t>datalek</a:t>
            </a:r>
            <a:r>
              <a:rPr lang="nl-NL" sz="1000" kern="1200" dirty="0">
                <a:solidFill>
                  <a:schemeClr val="tx1"/>
                </a:solidFill>
                <a:effectLst/>
              </a:rPr>
              <a:t>. Zo voorkom je dat degene die toegang heeft gekregen ook jouw accountgegevens kan misbruiken. Je kunt op de website </a:t>
            </a:r>
            <a:r>
              <a:rPr lang="nl-NL" sz="1000" u="sng" kern="1200" dirty="0">
                <a:solidFill>
                  <a:schemeClr val="tx1"/>
                </a:solidFill>
                <a:effectLst/>
                <a:hlinkClick r:id="rId3"/>
              </a:rPr>
              <a:t>www.haveibeenpwned.com</a:t>
            </a:r>
            <a:r>
              <a:rPr lang="nl-NL" sz="1000" kern="1200" dirty="0">
                <a:solidFill>
                  <a:schemeClr val="tx1"/>
                </a:solidFill>
                <a:effectLst/>
              </a:rPr>
              <a:t> controleren of jouw e-mailadres in een gelekte database voorkomt. </a:t>
            </a:r>
            <a:endParaRPr lang="fr-FR" sz="1000" b="0" i="0" u="none" strike="noStrike" kern="1200" dirty="0">
              <a:solidFill>
                <a:schemeClr val="tx1"/>
              </a:solidFill>
              <a:effectLst/>
            </a:endParaRPr>
          </a:p>
          <a:p>
            <a:pPr marL="171450" indent="-171450">
              <a:buFont typeface="Arial"/>
              <a:buChar char="•"/>
            </a:pPr>
            <a:r>
              <a:rPr lang="fr-FR" sz="1000" b="0" i="0" u="none" strike="noStrike" kern="1200" dirty="0">
                <a:solidFill>
                  <a:schemeClr val="tx1"/>
                </a:solidFill>
                <a:effectLst/>
              </a:rPr>
              <a:t>Voer een </a:t>
            </a:r>
            <a:r>
              <a:rPr lang="fr-FR" sz="1000" b="1" i="0" u="none" strike="noStrike" kern="1200" dirty="0">
                <a:solidFill>
                  <a:schemeClr val="tx1"/>
                </a:solidFill>
                <a:effectLst/>
              </a:rPr>
              <a:t>antiviruscontrole </a:t>
            </a:r>
            <a:r>
              <a:rPr lang="fr-FR" sz="1000" b="0" i="0" u="none" strike="noStrike" kern="1200" dirty="0">
                <a:solidFill>
                  <a:schemeClr val="tx1"/>
                </a:solidFill>
                <a:effectLst/>
              </a:rPr>
              <a:t>uit op je computer.</a:t>
            </a:r>
            <a:r>
              <a:rPr sz="1000" dirty="0"/>
              <a:t> </a:t>
            </a:r>
            <a:endParaRPr lang="nl-BE" sz="1000"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9</a:t>
            </a:fld>
            <a:endParaRPr lang="nl-BE">
              <a:solidFill>
                <a:prstClr val="black"/>
              </a:solidFill>
            </a:endParaRPr>
          </a:p>
        </p:txBody>
      </p:sp>
    </p:spTree>
    <p:extLst>
      <p:ext uri="{BB962C8B-B14F-4D97-AF65-F5344CB8AC3E}">
        <p14:creationId xmlns:p14="http://schemas.microsoft.com/office/powerpoint/2010/main" val="31886786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0" name="Espace réservé du texte 9"/>
          <p:cNvSpPr>
            <a:spLocks noGrp="1"/>
          </p:cNvSpPr>
          <p:nvPr>
            <p:ph type="body" sz="quarter" idx="13" hasCustomPrompt="1"/>
          </p:nvPr>
        </p:nvSpPr>
        <p:spPr>
          <a:xfrm>
            <a:off x="3416300" y="3271838"/>
            <a:ext cx="4476750" cy="2151062"/>
          </a:xfrm>
        </p:spPr>
        <p:txBody>
          <a:bodyPr/>
          <a:lstStyle>
            <a:lvl1pPr marL="0" indent="0">
              <a:buFontTx/>
              <a:buNone/>
              <a:defRPr sz="2400" b="1" i="0" baseline="0">
                <a:solidFill>
                  <a:srgbClr val="1BB7D5"/>
                </a:solidFill>
                <a:latin typeface="Avenir Heavy" charset="0"/>
                <a:ea typeface="Avenir Heavy" charset="0"/>
                <a:cs typeface="Avenir Heavy" charset="0"/>
              </a:defRPr>
            </a:lvl1pPr>
          </a:lstStyle>
          <a:p>
            <a:pPr lvl="0"/>
            <a:r>
              <a:rPr lang="fr-FR" dirty="0"/>
              <a:t>CLICK TO EDIT MASTER TITLE STYLE</a:t>
            </a:r>
          </a:p>
        </p:txBody>
      </p:sp>
      <p:sp>
        <p:nvSpPr>
          <p:cNvPr id="14" name="Espace réservé du texte 13"/>
          <p:cNvSpPr>
            <a:spLocks noGrp="1"/>
          </p:cNvSpPr>
          <p:nvPr>
            <p:ph type="body" sz="quarter" idx="14" hasCustomPrompt="1"/>
          </p:nvPr>
        </p:nvSpPr>
        <p:spPr>
          <a:xfrm>
            <a:off x="3416300" y="5599889"/>
            <a:ext cx="4796757" cy="898274"/>
          </a:xfrm>
        </p:spPr>
        <p:txBody>
          <a:bodyPr/>
          <a:lstStyle>
            <a:lvl1pPr marL="0" indent="0" eaLnBrk="1" hangingPunct="1">
              <a:spcBef>
                <a:spcPct val="0"/>
              </a:spcBef>
              <a:buFontTx/>
              <a:buNone/>
              <a:defRPr sz="1400">
                <a:solidFill>
                  <a:srgbClr val="E22567"/>
                </a:solidFill>
              </a:defRPr>
            </a:lvl1pPr>
          </a:lstStyle>
          <a:p>
            <a:pPr eaLnBrk="1" hangingPunct="1">
              <a:spcBef>
                <a:spcPct val="0"/>
              </a:spcBef>
              <a:buFontTx/>
              <a:buNone/>
            </a:pPr>
            <a:r>
              <a:rPr lang="en-US" altLang="en-US" sz="1400" dirty="0">
                <a:solidFill>
                  <a:srgbClr val="E22567"/>
                </a:solidFill>
                <a:latin typeface="Avenir Book" charset="0"/>
              </a:rPr>
              <a:t>City I date month year</a:t>
            </a:r>
          </a:p>
        </p:txBody>
      </p:sp>
    </p:spTree>
    <p:extLst>
      <p:ext uri="{BB962C8B-B14F-4D97-AF65-F5344CB8AC3E}">
        <p14:creationId xmlns:p14="http://schemas.microsoft.com/office/powerpoint/2010/main" val="1872502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nl-BE"/>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BE"/>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C2AD97F-BA35-4E4B-962E-AD287A58D4F4}" type="slidenum">
              <a:rPr lang="en-US" altLang="en-US"/>
              <a:pPr>
                <a:defRPr/>
              </a:pPr>
              <a:t>‹#›</a:t>
            </a:fld>
            <a:endParaRPr lang="en-US" altLang="en-US"/>
          </a:p>
        </p:txBody>
      </p:sp>
    </p:spTree>
    <p:extLst>
      <p:ext uri="{BB962C8B-B14F-4D97-AF65-F5344CB8AC3E}">
        <p14:creationId xmlns:p14="http://schemas.microsoft.com/office/powerpoint/2010/main" val="353635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CDB207-49D2-1146-A396-09B36D99F009}" type="slidenum">
              <a:rPr lang="en-US" altLang="en-US"/>
              <a:pPr>
                <a:defRPr/>
              </a:pPr>
              <a:t>‹#›</a:t>
            </a:fld>
            <a:endParaRPr lang="en-US" altLang="en-US"/>
          </a:p>
        </p:txBody>
      </p:sp>
    </p:spTree>
    <p:extLst>
      <p:ext uri="{BB962C8B-B14F-4D97-AF65-F5344CB8AC3E}">
        <p14:creationId xmlns:p14="http://schemas.microsoft.com/office/powerpoint/2010/main" val="1465286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Content with Caption">
    <p:spTree>
      <p:nvGrpSpPr>
        <p:cNvPr id="1" name=""/>
        <p:cNvGrpSpPr/>
        <p:nvPr/>
      </p:nvGrpSpPr>
      <p:grpSpPr>
        <a:xfrm>
          <a:off x="0" y="0"/>
          <a:ext cx="0" cy="0"/>
          <a:chOff x="0" y="0"/>
          <a:chExt cx="0" cy="0"/>
        </a:xfrm>
      </p:grpSpPr>
      <p:sp>
        <p:nvSpPr>
          <p:cNvPr id="32" name="Shape 32"/>
          <p:cNvSpPr>
            <a:spLocks noGrp="1"/>
          </p:cNvSpPr>
          <p:nvPr>
            <p:ph type="title"/>
          </p:nvPr>
        </p:nvSpPr>
        <p:spPr>
          <a:xfrm>
            <a:off x="457201" y="1"/>
            <a:ext cx="3008314" cy="1435100"/>
          </a:xfrm>
          <a:prstGeom prst="rect">
            <a:avLst/>
          </a:prstGeom>
        </p:spPr>
        <p:txBody>
          <a:bodyPr anchor="b"/>
          <a:lstStyle>
            <a:lvl1pPr algn="l">
              <a:defRPr sz="2000" b="1"/>
            </a:lvl1pPr>
          </a:lstStyle>
          <a:p>
            <a:pPr lvl="0"/>
            <a:r>
              <a:t>Click to edit Master title style</a:t>
            </a:r>
          </a:p>
        </p:txBody>
      </p:sp>
      <p:sp>
        <p:nvSpPr>
          <p:cNvPr id="33" name="Shape 33"/>
          <p:cNvSpPr>
            <a:spLocks noGrp="1"/>
          </p:cNvSpPr>
          <p:nvPr>
            <p:ph type="body" idx="1"/>
          </p:nvPr>
        </p:nvSpPr>
        <p:spPr>
          <a:xfrm>
            <a:off x="3575050" y="273051"/>
            <a:ext cx="5111750" cy="6584951"/>
          </a:xfrm>
          <a:prstGeom prst="rect">
            <a:avLst/>
          </a:prstGeo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4" name="Shape 34"/>
          <p:cNvSpPr>
            <a:spLocks noGrp="1"/>
          </p:cNvSpPr>
          <p:nvPr>
            <p:ph type="sldNum" sz="quarter" idx="10"/>
          </p:nvPr>
        </p:nvSpPr>
        <p:spPr>
          <a:ln w="12700">
            <a:miter lim="400000"/>
          </a:ln>
        </p:spPr>
        <p:txBody>
          <a:bodyPr/>
          <a:lstStyle>
            <a:lvl1pPr eaLnBrk="0" hangingPunct="0">
              <a:defRPr>
                <a:latin typeface="Proximus" panose="00000500000000000000" pitchFamily="2" charset="0"/>
                <a:cs typeface="Arial" panose="020B0604020202020204" pitchFamily="34" charset="0"/>
              </a:defRPr>
            </a:lvl1pPr>
          </a:lstStyle>
          <a:p>
            <a:pPr>
              <a:defRPr/>
            </a:pPr>
            <a:fld id="{10B56A63-36DC-C742-8D71-213ED9C15D25}" type="slidenum">
              <a:rPr/>
              <a:pPr>
                <a:defRPr/>
              </a:pPr>
              <a:t>‹#›</a:t>
            </a:fld>
            <a:endParaRPr/>
          </a:p>
        </p:txBody>
      </p:sp>
    </p:spTree>
    <p:extLst>
      <p:ext uri="{BB962C8B-B14F-4D97-AF65-F5344CB8AC3E}">
        <p14:creationId xmlns:p14="http://schemas.microsoft.com/office/powerpoint/2010/main" val="892364921"/>
      </p:ext>
    </p:extLst>
  </p:cSld>
  <p:clrMapOvr>
    <a:masterClrMapping/>
  </p:clrMapOvr>
  <p:transition xmlns:p14="http://schemas.microsoft.com/office/powerpoint/2010/mai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xt Content Slide 2">
    <p:spTree>
      <p:nvGrpSpPr>
        <p:cNvPr id="1" name=""/>
        <p:cNvGrpSpPr/>
        <p:nvPr/>
      </p:nvGrpSpPr>
      <p:grpSpPr>
        <a:xfrm>
          <a:off x="0" y="0"/>
          <a:ext cx="0" cy="0"/>
          <a:chOff x="0" y="0"/>
          <a:chExt cx="0" cy="0"/>
        </a:xfrm>
      </p:grpSpPr>
      <p:sp>
        <p:nvSpPr>
          <p:cNvPr id="9" name="Text Placeholder 2"/>
          <p:cNvSpPr>
            <a:spLocks noGrp="1"/>
          </p:cNvSpPr>
          <p:nvPr>
            <p:ph idx="1"/>
          </p:nvPr>
        </p:nvSpPr>
        <p:spPr bwMode="gray">
          <a:xfrm>
            <a:off x="634183" y="1278386"/>
            <a:ext cx="7866881" cy="4922391"/>
          </a:xfrm>
          <a:prstGeom prst="rect">
            <a:avLst/>
          </a:prstGeom>
        </p:spPr>
        <p:txBody>
          <a:bodyPr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2" name="Title 1"/>
          <p:cNvSpPr>
            <a:spLocks noGrp="1"/>
          </p:cNvSpPr>
          <p:nvPr>
            <p:ph type="title"/>
          </p:nvPr>
        </p:nvSpPr>
        <p:spPr/>
        <p:txBody>
          <a:bodyPr/>
          <a:lstStyle/>
          <a:p>
            <a:r>
              <a:rPr lang="en-US" noProof="0"/>
              <a:t>Click to edit Master title style</a:t>
            </a:r>
            <a:endParaRPr lang="en-GB" noProof="0" dirty="0"/>
          </a:p>
        </p:txBody>
      </p:sp>
      <p:sp>
        <p:nvSpPr>
          <p:cNvPr id="4" name="Slide Number Placeholder 4"/>
          <p:cNvSpPr>
            <a:spLocks noGrp="1"/>
          </p:cNvSpPr>
          <p:nvPr>
            <p:ph type="sldNum" sz="quarter" idx="10"/>
          </p:nvPr>
        </p:nvSpPr>
        <p:spPr/>
        <p:txBody>
          <a:bodyPr/>
          <a:lstStyle>
            <a:lvl1pPr>
              <a:defRPr/>
            </a:lvl1pPr>
          </a:lstStyle>
          <a:p>
            <a:pPr>
              <a:defRPr/>
            </a:pPr>
            <a:fld id="{325AD809-C46C-4149-AD7E-E30836F9AC28}" type="slidenum">
              <a:rPr lang="en-GB"/>
              <a:pPr>
                <a:defRPr/>
              </a:pPr>
              <a:t>‹#›</a:t>
            </a:fld>
            <a:endParaRPr lang="en-GB" dirty="0"/>
          </a:p>
        </p:txBody>
      </p:sp>
    </p:spTree>
    <p:extLst>
      <p:ext uri="{BB962C8B-B14F-4D97-AF65-F5344CB8AC3E}">
        <p14:creationId xmlns:p14="http://schemas.microsoft.com/office/powerpoint/2010/main" val="20989202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Object - Networking">
    <p:spTree>
      <p:nvGrpSpPr>
        <p:cNvPr id="1" name=""/>
        <p:cNvGrpSpPr/>
        <p:nvPr/>
      </p:nvGrpSpPr>
      <p:grpSpPr>
        <a:xfrm>
          <a:off x="0" y="0"/>
          <a:ext cx="0" cy="0"/>
          <a:chOff x="0" y="0"/>
          <a:chExt cx="0" cy="0"/>
        </a:xfrm>
      </p:grpSpPr>
      <p:sp>
        <p:nvSpPr>
          <p:cNvPr id="8" name="Content Placeholder 5"/>
          <p:cNvSpPr>
            <a:spLocks noGrp="1"/>
          </p:cNvSpPr>
          <p:nvPr>
            <p:ph sz="quarter" idx="4"/>
          </p:nvPr>
        </p:nvSpPr>
        <p:spPr>
          <a:xfrm>
            <a:off x="611716" y="2069439"/>
            <a:ext cx="7888288" cy="4162559"/>
          </a:xfrm>
          <a:prstGeom prst="rect">
            <a:avLst/>
          </a:prstGeom>
        </p:spPr>
        <p:txBody>
          <a:bodyPr/>
          <a:lstStyle>
            <a:lvl1pPr marL="0" indent="0">
              <a:buNone/>
              <a:defRPr/>
            </a:lvl1pPr>
          </a:lstStyle>
          <a:p>
            <a:pPr lvl="0"/>
            <a:endParaRPr lang="nl-BE" dirty="0"/>
          </a:p>
        </p:txBody>
      </p:sp>
      <p:sp>
        <p:nvSpPr>
          <p:cNvPr id="4" name="Title 1"/>
          <p:cNvSpPr>
            <a:spLocks noGrp="1"/>
          </p:cNvSpPr>
          <p:nvPr>
            <p:ph type="title"/>
          </p:nvPr>
        </p:nvSpPr>
        <p:spPr bwMode="white">
          <a:xfrm>
            <a:off x="374574" y="429658"/>
            <a:ext cx="5651653" cy="1498294"/>
          </a:xfrm>
          <a:prstGeom prst="rect">
            <a:avLst/>
          </a:prstGeom>
        </p:spPr>
        <p:txBody>
          <a:bodyPr>
            <a:normAutofit/>
          </a:bodyPr>
          <a:lstStyle>
            <a:lvl1pPr>
              <a:defRPr sz="4000">
                <a:solidFill>
                  <a:schemeClr val="bg1"/>
                </a:solidFill>
                <a:latin typeface="+mn-lt"/>
              </a:defRPr>
            </a:lvl1pPr>
          </a:lstStyle>
          <a:p>
            <a:r>
              <a:rPr lang="en-US" dirty="0"/>
              <a:t>Click to edit Master title style</a:t>
            </a:r>
            <a:endParaRPr lang="nl-BE" dirty="0"/>
          </a:p>
        </p:txBody>
      </p:sp>
      <p:sp>
        <p:nvSpPr>
          <p:cNvPr id="5" name="Slide Number Placeholder 3"/>
          <p:cNvSpPr>
            <a:spLocks noGrp="1"/>
          </p:cNvSpPr>
          <p:nvPr>
            <p:ph type="sldNum" sz="quarter" idx="10"/>
          </p:nvPr>
        </p:nvSpPr>
        <p:spPr>
          <a:xfrm>
            <a:off x="7075488" y="6488113"/>
            <a:ext cx="2057400" cy="365125"/>
          </a:xfrm>
        </p:spPr>
        <p:txBody>
          <a:bodyPr/>
          <a:lstStyle>
            <a:lvl1pPr algn="r">
              <a:defRPr sz="1200">
                <a:solidFill>
                  <a:srgbClr val="797979"/>
                </a:solidFill>
              </a:defRPr>
            </a:lvl1pPr>
          </a:lstStyle>
          <a:p>
            <a:pPr>
              <a:defRPr/>
            </a:pPr>
            <a:fld id="{393DD872-903F-EC4A-8058-1EFEED8DD1CA}" type="slidenum">
              <a:rPr lang="nl-BE"/>
              <a:pPr>
                <a:defRPr/>
              </a:pPr>
              <a:t>‹#›</a:t>
            </a:fld>
            <a:endParaRPr lang="nl-BE" dirty="0"/>
          </a:p>
        </p:txBody>
      </p:sp>
    </p:spTree>
    <p:extLst>
      <p:ext uri="{BB962C8B-B14F-4D97-AF65-F5344CB8AC3E}">
        <p14:creationId xmlns:p14="http://schemas.microsoft.com/office/powerpoint/2010/main" val="19861889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Bullet list - Networking">
    <p:spTree>
      <p:nvGrpSpPr>
        <p:cNvPr id="1" name=""/>
        <p:cNvGrpSpPr/>
        <p:nvPr/>
      </p:nvGrpSpPr>
      <p:grpSpPr>
        <a:xfrm>
          <a:off x="0" y="0"/>
          <a:ext cx="0" cy="0"/>
          <a:chOff x="0" y="0"/>
          <a:chExt cx="0" cy="0"/>
        </a:xfrm>
      </p:grpSpPr>
      <p:sp>
        <p:nvSpPr>
          <p:cNvPr id="8" name="Content Placeholder 2"/>
          <p:cNvSpPr>
            <a:spLocks noGrp="1"/>
          </p:cNvSpPr>
          <p:nvPr>
            <p:ph idx="1"/>
          </p:nvPr>
        </p:nvSpPr>
        <p:spPr>
          <a:xfrm>
            <a:off x="628650" y="2108199"/>
            <a:ext cx="7886700" cy="4250268"/>
          </a:xfrm>
          <a:prstGeom prst="rect">
            <a:avLst/>
          </a:prstGeom>
        </p:spPr>
        <p:txBody>
          <a:bodyPr/>
          <a:lstStyle>
            <a:lvl1pPr>
              <a:defRPr>
                <a:solidFill>
                  <a:srgbClr val="797979"/>
                </a:solidFill>
              </a:defRPr>
            </a:lvl1pPr>
            <a:lvl2pPr>
              <a:defRPr>
                <a:solidFill>
                  <a:srgbClr val="797979"/>
                </a:solidFill>
              </a:defRPr>
            </a:lvl2pPr>
            <a:lvl3pPr>
              <a:defRPr>
                <a:solidFill>
                  <a:srgbClr val="797979"/>
                </a:solidFill>
              </a:defRPr>
            </a:lvl3pPr>
            <a:lvl4pPr>
              <a:defRPr>
                <a:solidFill>
                  <a:srgbClr val="797979"/>
                </a:solidFill>
              </a:defRPr>
            </a:lvl4pPr>
            <a:lvl5pPr>
              <a:defRPr>
                <a:solidFill>
                  <a:srgbClr val="797979"/>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p:txBody>
      </p:sp>
      <p:sp>
        <p:nvSpPr>
          <p:cNvPr id="4" name="Title 1"/>
          <p:cNvSpPr>
            <a:spLocks noGrp="1"/>
          </p:cNvSpPr>
          <p:nvPr>
            <p:ph type="title"/>
          </p:nvPr>
        </p:nvSpPr>
        <p:spPr bwMode="white">
          <a:xfrm>
            <a:off x="374574" y="429658"/>
            <a:ext cx="5651653" cy="1498294"/>
          </a:xfrm>
          <a:prstGeom prst="rect">
            <a:avLst/>
          </a:prstGeom>
        </p:spPr>
        <p:txBody>
          <a:bodyPr>
            <a:normAutofit/>
          </a:bodyPr>
          <a:lstStyle>
            <a:lvl1pPr>
              <a:defRPr sz="4000">
                <a:solidFill>
                  <a:schemeClr val="bg1"/>
                </a:solidFill>
                <a:latin typeface="+mn-lt"/>
              </a:defRPr>
            </a:lvl1pPr>
          </a:lstStyle>
          <a:p>
            <a:r>
              <a:rPr lang="en-US" dirty="0"/>
              <a:t>Click to edit Master title style</a:t>
            </a:r>
            <a:endParaRPr lang="nl-BE" dirty="0"/>
          </a:p>
        </p:txBody>
      </p:sp>
      <p:sp>
        <p:nvSpPr>
          <p:cNvPr id="5" name="Slide Number Placeholder 3"/>
          <p:cNvSpPr>
            <a:spLocks noGrp="1"/>
          </p:cNvSpPr>
          <p:nvPr>
            <p:ph type="sldNum" sz="quarter" idx="10"/>
          </p:nvPr>
        </p:nvSpPr>
        <p:spPr>
          <a:xfrm>
            <a:off x="7075488" y="6488113"/>
            <a:ext cx="2057400" cy="365125"/>
          </a:xfrm>
        </p:spPr>
        <p:txBody>
          <a:bodyPr/>
          <a:lstStyle>
            <a:lvl1pPr algn="r">
              <a:defRPr sz="1200">
                <a:solidFill>
                  <a:srgbClr val="797979"/>
                </a:solidFill>
              </a:defRPr>
            </a:lvl1pPr>
          </a:lstStyle>
          <a:p>
            <a:pPr>
              <a:defRPr/>
            </a:pPr>
            <a:fld id="{CE60D206-FE11-B642-863C-08517D669CB5}" type="slidenum">
              <a:rPr lang="nl-BE"/>
              <a:pPr>
                <a:defRPr/>
              </a:pPr>
              <a:t>‹#›</a:t>
            </a:fld>
            <a:endParaRPr lang="nl-BE" dirty="0"/>
          </a:p>
        </p:txBody>
      </p:sp>
    </p:spTree>
    <p:extLst>
      <p:ext uri="{BB962C8B-B14F-4D97-AF65-F5344CB8AC3E}">
        <p14:creationId xmlns:p14="http://schemas.microsoft.com/office/powerpoint/2010/main" val="1391033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Slide">
    <p:bg>
      <p:bgPr>
        <a:blipFill rotWithShape="1">
          <a:blip/>
          <a:stretch>
            <a:fillRect/>
          </a:stretch>
        </a:blipFill>
        <a:effectLst/>
      </p:bgPr>
    </p:bg>
    <p:spTree>
      <p:nvGrpSpPr>
        <p:cNvPr id="1" name=""/>
        <p:cNvGrpSpPr/>
        <p:nvPr/>
      </p:nvGrpSpPr>
      <p:grpSpPr>
        <a:xfrm>
          <a:off x="0" y="0"/>
          <a:ext cx="0" cy="0"/>
          <a:chOff x="0" y="0"/>
          <a:chExt cx="0" cy="0"/>
        </a:xfrm>
      </p:grpSpPr>
      <p:sp>
        <p:nvSpPr>
          <p:cNvPr id="10" name="Espace réservé du texte 9"/>
          <p:cNvSpPr>
            <a:spLocks noGrp="1"/>
          </p:cNvSpPr>
          <p:nvPr>
            <p:ph type="body" sz="quarter" idx="13" hasCustomPrompt="1"/>
          </p:nvPr>
        </p:nvSpPr>
        <p:spPr>
          <a:xfrm>
            <a:off x="3416300" y="3455938"/>
            <a:ext cx="4476750" cy="1966961"/>
          </a:xfrm>
        </p:spPr>
        <p:txBody>
          <a:bodyPr/>
          <a:lstStyle>
            <a:lvl1pPr marL="0" indent="0">
              <a:buFontTx/>
              <a:buNone/>
              <a:defRPr sz="2400" b="1" i="0" baseline="0">
                <a:solidFill>
                  <a:srgbClr val="EB5C4E"/>
                </a:solidFill>
                <a:latin typeface="Avenir Heavy" charset="0"/>
                <a:ea typeface="Avenir Heavy" charset="0"/>
                <a:cs typeface="Avenir Heavy" charset="0"/>
              </a:defRPr>
            </a:lvl1pPr>
          </a:lstStyle>
          <a:p>
            <a:pPr lvl="0"/>
            <a:r>
              <a:rPr lang="fr-FR" dirty="0"/>
              <a:t>CLICK TO EDIT MASTER TITLE STYLE</a:t>
            </a:r>
          </a:p>
        </p:txBody>
      </p:sp>
      <p:sp>
        <p:nvSpPr>
          <p:cNvPr id="14" name="Espace réservé du texte 13"/>
          <p:cNvSpPr>
            <a:spLocks noGrp="1"/>
          </p:cNvSpPr>
          <p:nvPr>
            <p:ph type="body" sz="quarter" idx="14" hasCustomPrompt="1"/>
          </p:nvPr>
        </p:nvSpPr>
        <p:spPr>
          <a:xfrm>
            <a:off x="3416300" y="5599889"/>
            <a:ext cx="4796757" cy="898274"/>
          </a:xfrm>
        </p:spPr>
        <p:txBody>
          <a:bodyPr/>
          <a:lstStyle>
            <a:lvl1pPr marL="0" indent="0" eaLnBrk="1" hangingPunct="1">
              <a:spcBef>
                <a:spcPct val="0"/>
              </a:spcBef>
              <a:buFontTx/>
              <a:buNone/>
              <a:defRPr sz="1400">
                <a:solidFill>
                  <a:srgbClr val="404040"/>
                </a:solidFill>
              </a:defRPr>
            </a:lvl1pPr>
          </a:lstStyle>
          <a:p>
            <a:pPr eaLnBrk="1" hangingPunct="1">
              <a:spcBef>
                <a:spcPct val="0"/>
              </a:spcBef>
              <a:buFontTx/>
              <a:buNone/>
            </a:pPr>
            <a:r>
              <a:rPr lang="en-US" altLang="en-US" sz="1400" dirty="0">
                <a:solidFill>
                  <a:srgbClr val="E22567"/>
                </a:solidFill>
                <a:latin typeface="Avenir Book" charset="0"/>
              </a:rPr>
              <a:t>City I date month year</a:t>
            </a:r>
          </a:p>
        </p:txBody>
      </p:sp>
      <p:sp>
        <p:nvSpPr>
          <p:cNvPr id="5" name="Espace réservé pour une image  6"/>
          <p:cNvSpPr>
            <a:spLocks noGrp="1"/>
          </p:cNvSpPr>
          <p:nvPr>
            <p:ph type="pic" sz="quarter" idx="15" hasCustomPrompt="1"/>
          </p:nvPr>
        </p:nvSpPr>
        <p:spPr>
          <a:xfrm>
            <a:off x="3416300" y="1385455"/>
            <a:ext cx="1471229" cy="1300907"/>
          </a:xfrm>
        </p:spPr>
        <p:txBody>
          <a:bodyPr/>
          <a:lstStyle>
            <a:lvl1pPr marL="342900" marR="0" indent="-342900" algn="l" defTabSz="457200" rtl="0" eaLnBrk="0" fontAlgn="base" latinLnBrk="0" hangingPunct="0">
              <a:lnSpc>
                <a:spcPct val="100000"/>
              </a:lnSpc>
              <a:spcBef>
                <a:spcPct val="20000"/>
              </a:spcBef>
              <a:spcAft>
                <a:spcPct val="0"/>
              </a:spcAft>
              <a:buClrTx/>
              <a:buSzTx/>
              <a:buFont typeface="Arial" charset="0"/>
              <a:buNone/>
              <a:tabLst/>
              <a:defRPr sz="1400" b="0" i="1" baseline="0">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r>
              <a:rPr lang="fr-FR" dirty="0" err="1"/>
              <a:t>Plaats</a:t>
            </a:r>
            <a:r>
              <a:rPr lang="fr-FR" dirty="0"/>
              <a:t> hier </a:t>
            </a:r>
            <a:r>
              <a:rPr lang="fr-FR" dirty="0" err="1"/>
              <a:t>het</a:t>
            </a:r>
            <a:r>
              <a:rPr lang="fr-FR" dirty="0"/>
              <a:t> logo van je </a:t>
            </a:r>
            <a:r>
              <a:rPr lang="fr-FR" dirty="0" err="1"/>
              <a:t>organisatie</a:t>
            </a:r>
            <a:endParaRPr lang="fr-FR" dirty="0"/>
          </a:p>
        </p:txBody>
      </p:sp>
    </p:spTree>
    <p:extLst>
      <p:ext uri="{BB962C8B-B14F-4D97-AF65-F5344CB8AC3E}">
        <p14:creationId xmlns:p14="http://schemas.microsoft.com/office/powerpoint/2010/main" val="28327139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Chapter_Blu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93848" y="469900"/>
            <a:ext cx="5956301" cy="1143000"/>
          </a:xfrm>
        </p:spPr>
        <p:txBody>
          <a:bodyPr>
            <a:normAutofit/>
          </a:bodyPr>
          <a:lstStyle>
            <a:lvl1pPr algn="ctr">
              <a:defRPr sz="2100" b="1" i="0">
                <a:solidFill>
                  <a:srgbClr val="EB5C4E"/>
                </a:solidFill>
                <a:latin typeface="Avenir Heavy" charset="0"/>
                <a:ea typeface="Avenir Heavy" charset="0"/>
                <a:cs typeface="Avenir Heavy" charset="0"/>
              </a:defRPr>
            </a:lvl1pPr>
          </a:lstStyle>
          <a:p>
            <a:r>
              <a:rPr lang="nl-BE" dirty="0"/>
              <a:t>Click to edit Master title style</a:t>
            </a:r>
            <a:endParaRPr lang="en-US" dirty="0"/>
          </a:p>
        </p:txBody>
      </p:sp>
      <p:sp>
        <p:nvSpPr>
          <p:cNvPr id="3" name="Content Placeholder 2"/>
          <p:cNvSpPr>
            <a:spLocks noGrp="1"/>
          </p:cNvSpPr>
          <p:nvPr>
            <p:ph idx="1"/>
          </p:nvPr>
        </p:nvSpPr>
        <p:spPr>
          <a:xfrm>
            <a:off x="965200" y="1841500"/>
            <a:ext cx="7162800" cy="3708015"/>
          </a:xfrm>
        </p:spPr>
        <p:txBody>
          <a:bodyPr/>
          <a:lstStyle>
            <a:lvl1pPr>
              <a:buClr>
                <a:srgbClr val="EB5C4E"/>
              </a:buClr>
              <a:defRPr sz="1800">
                <a:solidFill>
                  <a:srgbClr val="404040"/>
                </a:solidFill>
                <a:latin typeface="Avenir Book"/>
                <a:cs typeface="Avenir Book"/>
              </a:defRPr>
            </a:lvl1pPr>
            <a:lvl2pPr>
              <a:buClr>
                <a:srgbClr val="EB5C4E"/>
              </a:buClr>
              <a:defRPr sz="1800">
                <a:solidFill>
                  <a:srgbClr val="404040"/>
                </a:solidFill>
                <a:latin typeface="Avenir Book"/>
                <a:cs typeface="Avenir Book"/>
              </a:defRPr>
            </a:lvl2pPr>
            <a:lvl3pPr>
              <a:buClr>
                <a:srgbClr val="EB5C4E"/>
              </a:buClr>
              <a:defRPr sz="1800">
                <a:solidFill>
                  <a:srgbClr val="404040"/>
                </a:solidFill>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686800" y="6413500"/>
            <a:ext cx="435861" cy="365125"/>
          </a:xfrm>
        </p:spPr>
        <p:txBody>
          <a:bodyPr/>
          <a:lstStyle>
            <a:lvl1pPr algn="ctr">
              <a:defRPr/>
            </a:lvl1pPr>
          </a:lstStyle>
          <a:p>
            <a:pPr>
              <a:defRPr/>
            </a:pPr>
            <a:fld id="{2445E06D-40C8-EA46-88DD-7A5FD2B50BC1}" type="slidenum">
              <a:rPr lang="en-US" altLang="en-US" smtClean="0"/>
              <a:pPr>
                <a:defRPr/>
              </a:pPr>
              <a:t>‹#›</a:t>
            </a:fld>
            <a:endParaRPr lang="en-US" altLang="en-US" dirty="0"/>
          </a:p>
        </p:txBody>
      </p:sp>
      <p:cxnSp>
        <p:nvCxnSpPr>
          <p:cNvPr id="10" name="Connecteur droit 9"/>
          <p:cNvCxnSpPr/>
          <p:nvPr userDrawn="1"/>
        </p:nvCxnSpPr>
        <p:spPr>
          <a:xfrm>
            <a:off x="965200" y="1496164"/>
            <a:ext cx="7162800" cy="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40777823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Picture_Option_1">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0" y="409937"/>
            <a:ext cx="3725330" cy="583471"/>
          </a:xfrm>
        </p:spPr>
        <p:txBody>
          <a:bodyPr>
            <a:normAutofit/>
          </a:bodyPr>
          <a:lstStyle>
            <a:lvl1pPr algn="ctr">
              <a:defRPr sz="2200" b="1" i="0">
                <a:solidFill>
                  <a:srgbClr val="EB5C4E"/>
                </a:solidFill>
                <a:latin typeface="Avenir Medium" charset="0"/>
                <a:ea typeface="Avenir Medium" charset="0"/>
                <a:cs typeface="Avenir Medium" charset="0"/>
              </a:defRPr>
            </a:lvl1pPr>
          </a:lstStyle>
          <a:p>
            <a:r>
              <a:rPr lang="nl-BE" dirty="0"/>
              <a:t>Click to edit Master </a:t>
            </a:r>
            <a:br>
              <a:rPr lang="nl-BE" dirty="0"/>
            </a:br>
            <a:r>
              <a:rPr lang="nl-BE" dirty="0"/>
              <a:t>title style</a:t>
            </a:r>
            <a:endParaRPr lang="en-US" dirty="0"/>
          </a:p>
        </p:txBody>
      </p:sp>
      <p:sp>
        <p:nvSpPr>
          <p:cNvPr id="3" name="Content Placeholder 2"/>
          <p:cNvSpPr>
            <a:spLocks noGrp="1"/>
          </p:cNvSpPr>
          <p:nvPr>
            <p:ph idx="1"/>
          </p:nvPr>
        </p:nvSpPr>
        <p:spPr>
          <a:xfrm>
            <a:off x="4613835" y="1679913"/>
            <a:ext cx="3606800" cy="4525963"/>
          </a:xfrm>
        </p:spPr>
        <p:txBody>
          <a:bodyPr/>
          <a:lstStyle>
            <a:lvl1pPr>
              <a:buClr>
                <a:srgbClr val="EB5C4E"/>
              </a:buClr>
              <a:defRPr sz="1600" b="1">
                <a:solidFill>
                  <a:srgbClr val="404040"/>
                </a:solidFill>
                <a:latin typeface="Avenir Book"/>
                <a:cs typeface="Avenir Book"/>
              </a:defRPr>
            </a:lvl1pPr>
            <a:lvl2pPr>
              <a:buClr>
                <a:srgbClr val="EB5C4E"/>
              </a:buClr>
              <a:defRPr sz="1600">
                <a:solidFill>
                  <a:srgbClr val="404040"/>
                </a:solidFill>
                <a:latin typeface="Avenir Book"/>
                <a:cs typeface="Avenir Book"/>
              </a:defRPr>
            </a:lvl2pPr>
            <a:lvl3pPr>
              <a:buClr>
                <a:srgbClr val="EB5C4E"/>
              </a:buClr>
              <a:defRPr sz="1600">
                <a:solidFill>
                  <a:srgbClr val="404040"/>
                </a:solidFill>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534400" y="6481856"/>
            <a:ext cx="605474" cy="385668"/>
          </a:xfrm>
        </p:spPr>
        <p:txBody>
          <a:bodyPr/>
          <a:lstStyle>
            <a:lvl1pPr algn="ctr">
              <a:defRPr/>
            </a:lvl1pPr>
          </a:lstStyle>
          <a:p>
            <a:pPr>
              <a:defRPr/>
            </a:pPr>
            <a:fld id="{B837F764-1F0B-A64E-B258-E9A6F6E368C4}" type="slidenum">
              <a:rPr lang="en-US" altLang="en-US" smtClean="0"/>
              <a:pPr>
                <a:defRPr/>
              </a:pPr>
              <a:t>‹#›</a:t>
            </a:fld>
            <a:endParaRPr lang="en-US" altLang="en-US" dirty="0"/>
          </a:p>
        </p:txBody>
      </p:sp>
      <p:cxnSp>
        <p:nvCxnSpPr>
          <p:cNvPr id="8" name="Connecteur droit 7"/>
          <p:cNvCxnSpPr/>
          <p:nvPr userDrawn="1"/>
        </p:nvCxnSpPr>
        <p:spPr>
          <a:xfrm>
            <a:off x="4706471" y="1327307"/>
            <a:ext cx="3421529" cy="595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6171668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Last_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Espace réservé du texte 7"/>
          <p:cNvSpPr>
            <a:spLocks noGrp="1"/>
          </p:cNvSpPr>
          <p:nvPr>
            <p:ph type="body" sz="quarter" idx="10" hasCustomPrompt="1"/>
          </p:nvPr>
        </p:nvSpPr>
        <p:spPr>
          <a:xfrm>
            <a:off x="1053619" y="3894791"/>
            <a:ext cx="2813050" cy="277812"/>
          </a:xfrm>
        </p:spPr>
        <p:txBody>
          <a:bodyPr/>
          <a:lstStyle>
            <a:lvl1pPr marL="0" indent="0">
              <a:buNone/>
              <a:defRPr sz="1400" b="1" i="0">
                <a:solidFill>
                  <a:srgbClr val="EB5C4E"/>
                </a:solidFill>
                <a:latin typeface="Avenir Black" charset="0"/>
                <a:ea typeface="Avenir Black" charset="0"/>
                <a:cs typeface="Avenir Black"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a:t>Cyber Security Coalition</a:t>
            </a:r>
          </a:p>
        </p:txBody>
      </p:sp>
      <p:sp>
        <p:nvSpPr>
          <p:cNvPr id="10" name="Espace réservé du texte 9"/>
          <p:cNvSpPr>
            <a:spLocks noGrp="1"/>
          </p:cNvSpPr>
          <p:nvPr>
            <p:ph type="body" sz="quarter" idx="11" hasCustomPrompt="1"/>
          </p:nvPr>
        </p:nvSpPr>
        <p:spPr>
          <a:xfrm>
            <a:off x="1053619" y="4441151"/>
            <a:ext cx="3787775" cy="992748"/>
          </a:xfrm>
        </p:spPr>
        <p:txBody>
          <a:bodyPr/>
          <a:lstStyle>
            <a:lvl1pPr marL="0" indent="0">
              <a:buNone/>
              <a:defRPr sz="1200" b="0" i="0" baseline="0">
                <a:solidFill>
                  <a:srgbClr val="404040"/>
                </a:solidFill>
                <a:latin typeface="Avenir Book" charset="0"/>
                <a:ea typeface="Avenir Book" charset="0"/>
                <a:cs typeface="Avenir Book" charset="0"/>
              </a:defRPr>
            </a:lvl1pPr>
            <a:lvl2pPr marL="457200" indent="0">
              <a:buNone/>
              <a:defRPr sz="1200" b="0" i="0">
                <a:latin typeface="Avenir Book" charset="0"/>
                <a:ea typeface="Avenir Book" charset="0"/>
                <a:cs typeface="Avenir Book" charset="0"/>
              </a:defRPr>
            </a:lvl2pPr>
            <a:lvl3pPr marL="914400" indent="0">
              <a:buNone/>
              <a:defRPr sz="1200" b="0" i="0">
                <a:latin typeface="Avenir Book" charset="0"/>
                <a:ea typeface="Avenir Book" charset="0"/>
                <a:cs typeface="Avenir Book" charset="0"/>
              </a:defRPr>
            </a:lvl3pPr>
            <a:lvl4pPr marL="1371600" indent="0">
              <a:buNone/>
              <a:defRPr sz="1200" b="0" i="0">
                <a:latin typeface="Avenir Book" charset="0"/>
                <a:ea typeface="Avenir Book" charset="0"/>
                <a:cs typeface="Avenir Book" charset="0"/>
              </a:defRPr>
            </a:lvl4pPr>
            <a:lvl5pPr marL="1828800" indent="0">
              <a:buNone/>
              <a:defRPr sz="1200" b="0" i="0">
                <a:latin typeface="Avenir Book" charset="0"/>
                <a:ea typeface="Avenir Book" charset="0"/>
                <a:cs typeface="Avenir Book" charset="0"/>
              </a:defRPr>
            </a:lvl5pPr>
          </a:lstStyle>
          <a:p>
            <a:pPr lvl="0"/>
            <a:r>
              <a:rPr lang="fr-FR" dirty="0" err="1"/>
              <a:t>Adress</a:t>
            </a:r>
            <a:endParaRPr lang="fr-FR" dirty="0"/>
          </a:p>
          <a:p>
            <a:pPr lvl="0"/>
            <a:r>
              <a:rPr lang="fr-FR" dirty="0"/>
              <a:t>Zip code</a:t>
            </a:r>
          </a:p>
          <a:p>
            <a:pPr lvl="0"/>
            <a:r>
              <a:rPr lang="fr-FR" dirty="0"/>
              <a:t>email</a:t>
            </a:r>
          </a:p>
        </p:txBody>
      </p:sp>
      <p:sp>
        <p:nvSpPr>
          <p:cNvPr id="11" name="Espace réservé du texte 7"/>
          <p:cNvSpPr>
            <a:spLocks noGrp="1"/>
          </p:cNvSpPr>
          <p:nvPr>
            <p:ph type="body" sz="quarter" idx="12" hasCustomPrompt="1"/>
          </p:nvPr>
        </p:nvSpPr>
        <p:spPr>
          <a:xfrm>
            <a:off x="1053274" y="5734494"/>
            <a:ext cx="2813050" cy="277812"/>
          </a:xfrm>
        </p:spPr>
        <p:txBody>
          <a:bodyPr/>
          <a:lstStyle>
            <a:lvl1pPr marL="0" indent="0">
              <a:buNone/>
              <a:defRPr sz="1200" b="0" i="0">
                <a:solidFill>
                  <a:srgbClr val="EB5C4E"/>
                </a:solidFill>
                <a:latin typeface="Avenir Medium" charset="0"/>
                <a:ea typeface="Avenir Medium" charset="0"/>
                <a:cs typeface="Avenir Medium"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err="1"/>
              <a:t>website</a:t>
            </a:r>
            <a:endParaRPr lang="fr-FR" dirty="0"/>
          </a:p>
        </p:txBody>
      </p:sp>
      <p:sp>
        <p:nvSpPr>
          <p:cNvPr id="7" name="Espace réservé pour une image  6"/>
          <p:cNvSpPr>
            <a:spLocks noGrp="1"/>
          </p:cNvSpPr>
          <p:nvPr>
            <p:ph type="pic" sz="quarter" idx="13" hasCustomPrompt="1"/>
          </p:nvPr>
        </p:nvSpPr>
        <p:spPr>
          <a:xfrm>
            <a:off x="3282279" y="1385455"/>
            <a:ext cx="1471229" cy="1300907"/>
          </a:xfrm>
        </p:spPr>
        <p:txBody>
          <a:bodyPr/>
          <a:lstStyle>
            <a:lvl1pPr marL="342900" marR="0" indent="-342900" algn="l" defTabSz="457200" rtl="0" eaLnBrk="0" fontAlgn="base" latinLnBrk="0" hangingPunct="0">
              <a:lnSpc>
                <a:spcPct val="100000"/>
              </a:lnSpc>
              <a:spcBef>
                <a:spcPct val="20000"/>
              </a:spcBef>
              <a:spcAft>
                <a:spcPct val="0"/>
              </a:spcAft>
              <a:buClrTx/>
              <a:buSzTx/>
              <a:buFont typeface="Arial" charset="0"/>
              <a:buNone/>
              <a:tabLst/>
              <a:defRPr sz="1400" b="0" i="1" baseline="0">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r>
              <a:rPr lang="fr-FR" dirty="0" err="1"/>
              <a:t>Plaats</a:t>
            </a:r>
            <a:r>
              <a:rPr lang="fr-FR" dirty="0"/>
              <a:t> hier </a:t>
            </a:r>
            <a:r>
              <a:rPr lang="fr-FR" dirty="0" err="1"/>
              <a:t>het</a:t>
            </a:r>
            <a:r>
              <a:rPr lang="fr-FR" dirty="0"/>
              <a:t> logo van je </a:t>
            </a:r>
            <a:r>
              <a:rPr lang="fr-FR" dirty="0" err="1"/>
              <a:t>organisatie</a:t>
            </a:r>
            <a:endParaRPr lang="fr-FR" dirty="0"/>
          </a:p>
        </p:txBody>
      </p:sp>
      <p:sp>
        <p:nvSpPr>
          <p:cNvPr id="9" name="Espace réservé du texte 13"/>
          <p:cNvSpPr>
            <a:spLocks noGrp="1"/>
          </p:cNvSpPr>
          <p:nvPr>
            <p:ph type="body" sz="quarter" idx="14" hasCustomPrompt="1"/>
          </p:nvPr>
        </p:nvSpPr>
        <p:spPr>
          <a:xfrm>
            <a:off x="5480242" y="5842251"/>
            <a:ext cx="3055697" cy="655911"/>
          </a:xfrm>
        </p:spPr>
        <p:txBody>
          <a:bodyPr/>
          <a:lstStyle>
            <a:lvl1pPr marL="0" indent="0" eaLnBrk="1" hangingPunct="1">
              <a:spcBef>
                <a:spcPct val="0"/>
              </a:spcBef>
              <a:buFontTx/>
              <a:buNone/>
              <a:defRPr sz="1400">
                <a:solidFill>
                  <a:srgbClr val="404040"/>
                </a:solidFill>
              </a:defRPr>
            </a:lvl1pPr>
          </a:lstStyle>
          <a:p>
            <a:pPr eaLnBrk="1" hangingPunct="1">
              <a:spcBef>
                <a:spcPct val="0"/>
              </a:spcBef>
              <a:buFontTx/>
              <a:buNone/>
            </a:pPr>
            <a:r>
              <a:rPr lang="en-US" altLang="en-US" sz="1400" dirty="0">
                <a:solidFill>
                  <a:srgbClr val="E22567"/>
                </a:solidFill>
                <a:latin typeface="Avenir Book" charset="0"/>
              </a:rPr>
              <a:t>City I date month year</a:t>
            </a:r>
          </a:p>
        </p:txBody>
      </p:sp>
    </p:spTree>
    <p:extLst>
      <p:ext uri="{BB962C8B-B14F-4D97-AF65-F5344CB8AC3E}">
        <p14:creationId xmlns:p14="http://schemas.microsoft.com/office/powerpoint/2010/main" val="2032583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hapter_Blu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93848" y="469900"/>
            <a:ext cx="5956301" cy="1143000"/>
          </a:xfrm>
        </p:spPr>
        <p:txBody>
          <a:bodyPr>
            <a:normAutofit/>
          </a:bodyPr>
          <a:lstStyle>
            <a:lvl1pPr algn="ctr">
              <a:defRPr sz="2100" b="1" i="0">
                <a:solidFill>
                  <a:srgbClr val="E22567"/>
                </a:solidFill>
                <a:latin typeface="Avenir Heavy" charset="0"/>
                <a:ea typeface="Avenir Heavy" charset="0"/>
                <a:cs typeface="Avenir Heavy" charset="0"/>
              </a:defRPr>
            </a:lvl1pPr>
          </a:lstStyle>
          <a:p>
            <a:r>
              <a:rPr lang="nl-BE" dirty="0"/>
              <a:t>Click to edit Master title style</a:t>
            </a:r>
            <a:endParaRPr lang="en-US" dirty="0"/>
          </a:p>
        </p:txBody>
      </p:sp>
      <p:sp>
        <p:nvSpPr>
          <p:cNvPr id="3" name="Content Placeholder 2"/>
          <p:cNvSpPr>
            <a:spLocks noGrp="1"/>
          </p:cNvSpPr>
          <p:nvPr>
            <p:ph idx="1"/>
          </p:nvPr>
        </p:nvSpPr>
        <p:spPr>
          <a:xfrm>
            <a:off x="965200" y="1841500"/>
            <a:ext cx="7721600" cy="4525963"/>
          </a:xfrm>
        </p:spPr>
        <p:txBody>
          <a:bodyPr/>
          <a:lstStyle>
            <a:lvl1pPr>
              <a:buClr>
                <a:srgbClr val="E22567"/>
              </a:buClr>
              <a:defRPr sz="1800">
                <a:latin typeface="Avenir Book"/>
                <a:cs typeface="Avenir Book"/>
              </a:defRPr>
            </a:lvl1pPr>
            <a:lvl2pPr>
              <a:buClr>
                <a:srgbClr val="CE0048"/>
              </a:buClr>
              <a:defRPr sz="1800">
                <a:latin typeface="Avenir Book"/>
                <a:cs typeface="Avenir Book"/>
              </a:defRPr>
            </a:lvl2pPr>
            <a:lvl3pPr>
              <a:buClr>
                <a:srgbClr val="CE0048"/>
              </a:buClr>
              <a:defRPr sz="1800">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686800" y="6413500"/>
            <a:ext cx="435861" cy="365125"/>
          </a:xfrm>
        </p:spPr>
        <p:txBody>
          <a:bodyPr/>
          <a:lstStyle>
            <a:lvl1pPr algn="ctr">
              <a:defRPr/>
            </a:lvl1pPr>
          </a:lstStyle>
          <a:p>
            <a:pPr>
              <a:defRPr/>
            </a:pPr>
            <a:fld id="{2445E06D-40C8-EA46-88DD-7A5FD2B50BC1}" type="slidenum">
              <a:rPr lang="en-US" altLang="en-US" smtClean="0"/>
              <a:pPr>
                <a:defRPr/>
              </a:pPr>
              <a:t>‹#›</a:t>
            </a:fld>
            <a:endParaRPr lang="en-US" altLang="en-US" dirty="0"/>
          </a:p>
        </p:txBody>
      </p:sp>
      <p:cxnSp>
        <p:nvCxnSpPr>
          <p:cNvPr id="10" name="Connecteur droit 9"/>
          <p:cNvCxnSpPr/>
          <p:nvPr userDrawn="1"/>
        </p:nvCxnSpPr>
        <p:spPr>
          <a:xfrm>
            <a:off x="965200" y="1496164"/>
            <a:ext cx="7162800" cy="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1926120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_Option_1">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0" y="263694"/>
            <a:ext cx="3725330" cy="583471"/>
          </a:xfrm>
        </p:spPr>
        <p:txBody>
          <a:bodyPr>
            <a:normAutofit/>
          </a:bodyPr>
          <a:lstStyle>
            <a:lvl1pPr algn="ctr">
              <a:defRPr sz="2200" b="1" i="0">
                <a:solidFill>
                  <a:srgbClr val="E22567"/>
                </a:solidFill>
                <a:latin typeface="Avenir Medium" charset="0"/>
                <a:ea typeface="Avenir Medium" charset="0"/>
                <a:cs typeface="Avenir Medium" charset="0"/>
              </a:defRPr>
            </a:lvl1pPr>
          </a:lstStyle>
          <a:p>
            <a:r>
              <a:rPr lang="nl-BE" dirty="0"/>
              <a:t>Click to edit Master </a:t>
            </a:r>
            <a:br>
              <a:rPr lang="nl-BE" dirty="0"/>
            </a:br>
            <a:r>
              <a:rPr lang="nl-BE" dirty="0"/>
              <a:t>title style</a:t>
            </a:r>
            <a:endParaRPr lang="en-US" dirty="0"/>
          </a:p>
        </p:txBody>
      </p:sp>
      <p:sp>
        <p:nvSpPr>
          <p:cNvPr id="3" name="Content Placeholder 2"/>
          <p:cNvSpPr>
            <a:spLocks noGrp="1"/>
          </p:cNvSpPr>
          <p:nvPr>
            <p:ph idx="1"/>
          </p:nvPr>
        </p:nvSpPr>
        <p:spPr>
          <a:xfrm>
            <a:off x="4613835" y="1679913"/>
            <a:ext cx="3606800" cy="4525963"/>
          </a:xfrm>
        </p:spPr>
        <p:txBody>
          <a:bodyPr/>
          <a:lstStyle>
            <a:lvl1pPr>
              <a:buClr>
                <a:srgbClr val="E22567"/>
              </a:buClr>
              <a:defRPr sz="1600" b="1">
                <a:solidFill>
                  <a:schemeClr val="bg1">
                    <a:lumMod val="50000"/>
                  </a:schemeClr>
                </a:solidFill>
                <a:latin typeface="Avenir Book"/>
                <a:cs typeface="Avenir Book"/>
              </a:defRPr>
            </a:lvl1pPr>
            <a:lvl2pPr>
              <a:buClr>
                <a:srgbClr val="E22567"/>
              </a:buClr>
              <a:defRPr sz="1600">
                <a:solidFill>
                  <a:schemeClr val="bg1">
                    <a:lumMod val="50000"/>
                  </a:schemeClr>
                </a:solidFill>
                <a:latin typeface="Avenir Book"/>
                <a:cs typeface="Avenir Book"/>
              </a:defRPr>
            </a:lvl2pPr>
            <a:lvl3pPr>
              <a:buClr>
                <a:srgbClr val="E22567"/>
              </a:buClr>
              <a:defRPr sz="1600">
                <a:solidFill>
                  <a:schemeClr val="bg1">
                    <a:lumMod val="50000"/>
                  </a:schemeClr>
                </a:solidFill>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534400" y="6481856"/>
            <a:ext cx="605474" cy="385668"/>
          </a:xfrm>
        </p:spPr>
        <p:txBody>
          <a:bodyPr/>
          <a:lstStyle>
            <a:lvl1pPr algn="ctr">
              <a:defRPr/>
            </a:lvl1pPr>
          </a:lstStyle>
          <a:p>
            <a:pPr>
              <a:defRPr/>
            </a:pPr>
            <a:fld id="{B837F764-1F0B-A64E-B258-E9A6F6E368C4}" type="slidenum">
              <a:rPr lang="en-US" altLang="en-US" smtClean="0"/>
              <a:pPr>
                <a:defRPr/>
              </a:pPr>
              <a:t>‹#›</a:t>
            </a:fld>
            <a:endParaRPr lang="en-US" altLang="en-US" dirty="0"/>
          </a:p>
        </p:txBody>
      </p:sp>
      <p:cxnSp>
        <p:nvCxnSpPr>
          <p:cNvPr id="8" name="Connecteur droit 7"/>
          <p:cNvCxnSpPr/>
          <p:nvPr userDrawn="1"/>
        </p:nvCxnSpPr>
        <p:spPr>
          <a:xfrm>
            <a:off x="4706471" y="1327307"/>
            <a:ext cx="3421529" cy="595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7" name="Espace réservé pour une image  6"/>
          <p:cNvSpPr>
            <a:spLocks noGrp="1"/>
          </p:cNvSpPr>
          <p:nvPr>
            <p:ph type="pic" sz="quarter" idx="11"/>
          </p:nvPr>
        </p:nvSpPr>
        <p:spPr>
          <a:xfrm>
            <a:off x="817897" y="263694"/>
            <a:ext cx="2630487" cy="2630488"/>
          </a:xfrm>
        </p:spPr>
        <p:txBody>
          <a:bodyPr/>
          <a:lstStyle>
            <a:lvl1pPr>
              <a:defRPr sz="1400" b="0" i="1">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endParaRPr lang="fr-FR" dirty="0"/>
          </a:p>
        </p:txBody>
      </p:sp>
      <p:sp>
        <p:nvSpPr>
          <p:cNvPr id="10" name="Espace réservé pour une image  6"/>
          <p:cNvSpPr>
            <a:spLocks noGrp="1"/>
          </p:cNvSpPr>
          <p:nvPr>
            <p:ph type="pic" sz="quarter" idx="12"/>
          </p:nvPr>
        </p:nvSpPr>
        <p:spPr>
          <a:xfrm>
            <a:off x="817897" y="3039483"/>
            <a:ext cx="2630487" cy="2630488"/>
          </a:xfrm>
        </p:spPr>
        <p:txBody>
          <a:bodyPr/>
          <a:lstStyle>
            <a:lvl1pPr>
              <a:defRPr sz="1400" b="0" i="1">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endParaRPr lang="fr-FR" dirty="0"/>
          </a:p>
        </p:txBody>
      </p:sp>
    </p:spTree>
    <p:extLst>
      <p:ext uri="{BB962C8B-B14F-4D97-AF65-F5344CB8AC3E}">
        <p14:creationId xmlns:p14="http://schemas.microsoft.com/office/powerpoint/2010/main" val="492477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ast_slide">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auto">
          <a:xfrm>
            <a:off x="-19075" y="-26989"/>
            <a:ext cx="9182179" cy="69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83880" y="704459"/>
            <a:ext cx="2019300" cy="1981200"/>
          </a:xfrm>
          <a:prstGeom prst="rect">
            <a:avLst/>
          </a:prstGeom>
        </p:spPr>
      </p:pic>
      <p:sp>
        <p:nvSpPr>
          <p:cNvPr id="8" name="Espace réservé du texte 7"/>
          <p:cNvSpPr>
            <a:spLocks noGrp="1"/>
          </p:cNvSpPr>
          <p:nvPr>
            <p:ph type="body" sz="quarter" idx="10" hasCustomPrompt="1"/>
          </p:nvPr>
        </p:nvSpPr>
        <p:spPr>
          <a:xfrm>
            <a:off x="784225" y="4703262"/>
            <a:ext cx="2813050" cy="277812"/>
          </a:xfrm>
        </p:spPr>
        <p:txBody>
          <a:bodyPr/>
          <a:lstStyle>
            <a:lvl1pPr marL="0" indent="0">
              <a:buNone/>
              <a:defRPr sz="1400" b="1" i="0">
                <a:solidFill>
                  <a:srgbClr val="1BB7D5"/>
                </a:solidFill>
                <a:latin typeface="Avenir Black" charset="0"/>
                <a:ea typeface="Avenir Black" charset="0"/>
                <a:cs typeface="Avenir Black"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a:t>Cyber Security Coalition</a:t>
            </a:r>
          </a:p>
        </p:txBody>
      </p:sp>
      <p:sp>
        <p:nvSpPr>
          <p:cNvPr id="10" name="Espace réservé du texte 9"/>
          <p:cNvSpPr>
            <a:spLocks noGrp="1"/>
          </p:cNvSpPr>
          <p:nvPr>
            <p:ph type="body" sz="quarter" idx="11" hasCustomPrompt="1"/>
          </p:nvPr>
        </p:nvSpPr>
        <p:spPr>
          <a:xfrm>
            <a:off x="784225" y="5101724"/>
            <a:ext cx="3787775" cy="609266"/>
          </a:xfrm>
        </p:spPr>
        <p:txBody>
          <a:bodyPr/>
          <a:lstStyle>
            <a:lvl1pPr marL="0" indent="0">
              <a:buNone/>
              <a:defRPr sz="1200" b="0" i="0" baseline="0">
                <a:latin typeface="Avenir Book" charset="0"/>
                <a:ea typeface="Avenir Book" charset="0"/>
                <a:cs typeface="Avenir Book" charset="0"/>
              </a:defRPr>
            </a:lvl1pPr>
            <a:lvl2pPr marL="457200" indent="0">
              <a:buNone/>
              <a:defRPr sz="1200" b="0" i="0">
                <a:latin typeface="Avenir Book" charset="0"/>
                <a:ea typeface="Avenir Book" charset="0"/>
                <a:cs typeface="Avenir Book" charset="0"/>
              </a:defRPr>
            </a:lvl2pPr>
            <a:lvl3pPr marL="914400" indent="0">
              <a:buNone/>
              <a:defRPr sz="1200" b="0" i="0">
                <a:latin typeface="Avenir Book" charset="0"/>
                <a:ea typeface="Avenir Book" charset="0"/>
                <a:cs typeface="Avenir Book" charset="0"/>
              </a:defRPr>
            </a:lvl3pPr>
            <a:lvl4pPr marL="1371600" indent="0">
              <a:buNone/>
              <a:defRPr sz="1200" b="0" i="0">
                <a:latin typeface="Avenir Book" charset="0"/>
                <a:ea typeface="Avenir Book" charset="0"/>
                <a:cs typeface="Avenir Book" charset="0"/>
              </a:defRPr>
            </a:lvl4pPr>
            <a:lvl5pPr marL="1828800" indent="0">
              <a:buNone/>
              <a:defRPr sz="1200" b="0" i="0">
                <a:latin typeface="Avenir Book" charset="0"/>
                <a:ea typeface="Avenir Book" charset="0"/>
                <a:cs typeface="Avenir Book" charset="0"/>
              </a:defRPr>
            </a:lvl5pPr>
          </a:lstStyle>
          <a:p>
            <a:pPr lvl="0"/>
            <a:r>
              <a:rPr lang="fr-FR" dirty="0" err="1"/>
              <a:t>Adress</a:t>
            </a:r>
            <a:endParaRPr lang="fr-FR" dirty="0"/>
          </a:p>
          <a:p>
            <a:pPr lvl="0"/>
            <a:r>
              <a:rPr lang="fr-FR" dirty="0"/>
              <a:t>Zip code</a:t>
            </a:r>
          </a:p>
          <a:p>
            <a:pPr lvl="0"/>
            <a:r>
              <a:rPr lang="fr-FR" dirty="0"/>
              <a:t>email</a:t>
            </a:r>
          </a:p>
        </p:txBody>
      </p:sp>
      <p:sp>
        <p:nvSpPr>
          <p:cNvPr id="11" name="Espace réservé du texte 7"/>
          <p:cNvSpPr>
            <a:spLocks noGrp="1"/>
          </p:cNvSpPr>
          <p:nvPr>
            <p:ph type="body" sz="quarter" idx="12" hasCustomPrompt="1"/>
          </p:nvPr>
        </p:nvSpPr>
        <p:spPr>
          <a:xfrm>
            <a:off x="783880" y="5842252"/>
            <a:ext cx="2813050" cy="277812"/>
          </a:xfrm>
        </p:spPr>
        <p:txBody>
          <a:bodyPr/>
          <a:lstStyle>
            <a:lvl1pPr marL="0" indent="0">
              <a:buNone/>
              <a:defRPr sz="1400" b="0" i="0">
                <a:solidFill>
                  <a:srgbClr val="1BB7D5"/>
                </a:solidFill>
                <a:latin typeface="Avenir Medium" charset="0"/>
                <a:ea typeface="Avenir Medium" charset="0"/>
                <a:cs typeface="Avenir Medium"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err="1"/>
              <a:t>website</a:t>
            </a:r>
            <a:endParaRPr lang="fr-FR" dirty="0"/>
          </a:p>
        </p:txBody>
      </p:sp>
    </p:spTree>
    <p:extLst>
      <p:ext uri="{BB962C8B-B14F-4D97-AF65-F5344CB8AC3E}">
        <p14:creationId xmlns:p14="http://schemas.microsoft.com/office/powerpoint/2010/main" val="657446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nl-BE"/>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BE"/>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8B88EC6-FB30-604F-A1F4-9433FCE8C09E}" type="slidenum">
              <a:rPr lang="en-US" altLang="en-US"/>
              <a:pPr>
                <a:defRPr/>
              </a:pPr>
              <a:t>‹#›</a:t>
            </a:fld>
            <a:endParaRPr lang="en-US" altLang="en-US"/>
          </a:p>
        </p:txBody>
      </p:sp>
    </p:spTree>
    <p:extLst>
      <p:ext uri="{BB962C8B-B14F-4D97-AF65-F5344CB8AC3E}">
        <p14:creationId xmlns:p14="http://schemas.microsoft.com/office/powerpoint/2010/main" val="1767199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CBB724B-BDD0-BA4F-AB00-99718CF06CC2}" type="slidenum">
              <a:rPr lang="en-US" altLang="en-US"/>
              <a:pPr>
                <a:defRPr/>
              </a:pPr>
              <a:t>‹#›</a:t>
            </a:fld>
            <a:endParaRPr lang="en-US" altLang="en-US"/>
          </a:p>
        </p:txBody>
      </p:sp>
    </p:spTree>
    <p:extLst>
      <p:ext uri="{BB962C8B-B14F-4D97-AF65-F5344CB8AC3E}">
        <p14:creationId xmlns:p14="http://schemas.microsoft.com/office/powerpoint/2010/main" val="1627309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BE"/>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49C780A-4570-0D42-9E68-42CE469F332B}" type="slidenum">
              <a:rPr lang="en-US" altLang="en-US"/>
              <a:pPr>
                <a:defRPr/>
              </a:pPr>
              <a:t>‹#›</a:t>
            </a:fld>
            <a:endParaRPr lang="en-US" altLang="en-US"/>
          </a:p>
        </p:txBody>
      </p:sp>
    </p:spTree>
    <p:extLst>
      <p:ext uri="{BB962C8B-B14F-4D97-AF65-F5344CB8AC3E}">
        <p14:creationId xmlns:p14="http://schemas.microsoft.com/office/powerpoint/2010/main" val="19918833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4735AD5-07AC-4248-BD58-C712ABC2F6F4}" type="slidenum">
              <a:rPr lang="en-US" altLang="en-US"/>
              <a:pPr>
                <a:defRPr/>
              </a:pPr>
              <a:t>‹#›</a:t>
            </a:fld>
            <a:endParaRPr lang="en-US" altLang="en-US"/>
          </a:p>
        </p:txBody>
      </p:sp>
    </p:spTree>
    <p:extLst>
      <p:ext uri="{BB962C8B-B14F-4D97-AF65-F5344CB8AC3E}">
        <p14:creationId xmlns:p14="http://schemas.microsoft.com/office/powerpoint/2010/main" val="461529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2F939CD-0681-644D-A3BD-A33A998AF36E}" type="slidenum">
              <a:rPr lang="en-US" altLang="en-US"/>
              <a:pPr>
                <a:defRPr/>
              </a:pPr>
              <a:t>‹#›</a:t>
            </a:fld>
            <a:endParaRPr lang="en-US" altLang="en-US"/>
          </a:p>
        </p:txBody>
      </p:sp>
    </p:spTree>
    <p:extLst>
      <p:ext uri="{BB962C8B-B14F-4D97-AF65-F5344CB8AC3E}">
        <p14:creationId xmlns:p14="http://schemas.microsoft.com/office/powerpoint/2010/main" val="207524667"/>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nl-BE" altLang="en-US"/>
              <a:t>Click to edit Master title style</a:t>
            </a:r>
            <a:endParaRPr lang="en-US" alt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nl-BE" altLang="en-US" dirty="0"/>
              <a:t>Click to edit Master text styles</a:t>
            </a:r>
          </a:p>
          <a:p>
            <a:pPr lvl="1"/>
            <a:r>
              <a:rPr lang="nl-BE" altLang="en-US" dirty="0"/>
              <a:t>Second level</a:t>
            </a:r>
          </a:p>
          <a:p>
            <a:pPr lvl="2"/>
            <a:r>
              <a:rPr lang="nl-BE" altLang="en-US" dirty="0"/>
              <a:t>Third level</a:t>
            </a:r>
          </a:p>
          <a:p>
            <a:pPr lvl="3"/>
            <a:r>
              <a:rPr lang="nl-BE" altLang="en-US" dirty="0"/>
              <a:t>Fourth level</a:t>
            </a:r>
          </a:p>
          <a:p>
            <a:pPr lvl="4"/>
            <a:r>
              <a:rPr lang="nl-BE" altLang="en-US" dirty="0"/>
              <a:t>Fifth level</a:t>
            </a:r>
            <a:endParaRPr lang="en-US" alt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MS PGothic" panose="020B0600070205080204" pitchFamily="34" charset="-128"/>
              </a:defRPr>
            </a:lvl1pPr>
          </a:lstStyle>
          <a:p>
            <a:pPr>
              <a:defRPr/>
            </a:pPr>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DD640957-CA7F-8F4F-BAE7-FD28B30B690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114" r:id="rId1"/>
    <p:sldLayoutId id="2147484115" r:id="rId2"/>
    <p:sldLayoutId id="2147484117" r:id="rId3"/>
    <p:sldLayoutId id="2147484119" r:id="rId4"/>
    <p:sldLayoutId id="2147484107" r:id="rId5"/>
    <p:sldLayoutId id="2147484108" r:id="rId6"/>
    <p:sldLayoutId id="2147484109" r:id="rId7"/>
    <p:sldLayoutId id="2147484110" r:id="rId8"/>
    <p:sldLayoutId id="2147484111" r:id="rId9"/>
    <p:sldLayoutId id="2147484112" r:id="rId10"/>
    <p:sldLayoutId id="2147484113" r:id="rId11"/>
    <p:sldLayoutId id="2147484120" r:id="rId12"/>
    <p:sldLayoutId id="2147484121" r:id="rId13"/>
    <p:sldLayoutId id="2147484122" r:id="rId14"/>
    <p:sldLayoutId id="2147484123" r:id="rId15"/>
    <p:sldLayoutId id="2147484124" r:id="rId16"/>
    <p:sldLayoutId id="2147484125" r:id="rId17"/>
    <p:sldLayoutId id="2147484126" r:id="rId18"/>
    <p:sldLayoutId id="2147484127" r:id="rId19"/>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5pPr>
      <a:lvl6pPr marL="4572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6pPr>
      <a:lvl7pPr marL="9144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7pPr>
      <a:lvl8pPr marL="13716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8pPr>
      <a:lvl9pPr marL="18288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S PGothic" panose="020B0600070205080204" pitchFamily="34" charset="-128"/>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xml"/><Relationship Id="rId3" Type="http://schemas.openxmlformats.org/officeDocument/2006/relationships/image" Target="../media/image9.jpg"/></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g"/><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1.xml"/><Relationship Id="rId3" Type="http://schemas.openxmlformats.org/officeDocument/2006/relationships/image" Target="../media/image1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g"/><Relationship Id="rId1" Type="http://schemas.openxmlformats.org/officeDocument/2006/relationships/slideLayout" Target="../slideLayouts/slideLayout9.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hyperlink" Target="https://www.grc.com/haystack.htm" TargetMode="External"/><Relationship Id="rId4" Type="http://schemas.openxmlformats.org/officeDocument/2006/relationships/comments" Target="../comments/comment1.xml"/><Relationship Id="rId1" Type="http://schemas.openxmlformats.org/officeDocument/2006/relationships/slideLayout" Target="../slideLayouts/slideLayout1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 Id="rId3" Type="http://schemas.openxmlformats.org/officeDocument/2006/relationships/hyperlink" Target="https://vimeo.com/426500246/a76c9905ab"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3" name="Espace réservé du texte 2"/>
          <p:cNvSpPr>
            <a:spLocks noGrp="1"/>
          </p:cNvSpPr>
          <p:nvPr>
            <p:ph type="body" sz="quarter" idx="13"/>
          </p:nvPr>
        </p:nvSpPr>
        <p:spPr/>
        <p:txBody>
          <a:bodyPr/>
          <a:lstStyle/>
          <a:p>
            <a:r>
              <a:rPr dirty="0"/>
              <a:t>Neem geen </a:t>
            </a:r>
          </a:p>
          <a:p>
            <a:r>
              <a:rPr dirty="0" err="1"/>
              <a:t>onnodig</a:t>
            </a:r>
            <a:r>
              <a:rPr dirty="0"/>
              <a:t> </a:t>
            </a:r>
            <a:r>
              <a:rPr dirty="0" err="1"/>
              <a:t>risico</a:t>
            </a:r>
            <a:endParaRPr dirty="0"/>
          </a:p>
          <a:p>
            <a:pPr>
              <a:spcBef>
                <a:spcPts val="1176"/>
              </a:spcBef>
            </a:pPr>
            <a:r>
              <a:rPr lang="fr-FR" sz="2000" b="0" dirty="0">
                <a:solidFill>
                  <a:srgbClr val="404040"/>
                </a:solidFill>
                <a:latin typeface="Avenir Book"/>
              </a:rPr>
              <a:t>Verijdel het stelen van je </a:t>
            </a:r>
            <a:r>
              <a:rPr lang="fr-FR" sz="2000" b="0" dirty="0" err="1">
                <a:solidFill>
                  <a:srgbClr val="404040"/>
                </a:solidFill>
                <a:latin typeface="Avenir Book"/>
              </a:rPr>
              <a:t>wachtwoord</a:t>
            </a:r>
            <a:r>
              <a:rPr lang="fr-FR" sz="2000" b="0" dirty="0">
                <a:solidFill>
                  <a:srgbClr val="404040"/>
                </a:solidFill>
                <a:latin typeface="Avenir Book"/>
              </a:rPr>
              <a:t>. </a:t>
            </a:r>
            <a:endParaRPr lang="nl-BE" sz="2000" b="0" dirty="0">
              <a:solidFill>
                <a:srgbClr val="404040"/>
              </a:solidFill>
              <a:latin typeface="Avenir Book"/>
              <a:cs typeface="Avenir Book"/>
            </a:endParaRPr>
          </a:p>
        </p:txBody>
      </p:sp>
      <p:sp>
        <p:nvSpPr>
          <p:cNvPr id="4" name="Espace réservé du texte 3"/>
          <p:cNvSpPr>
            <a:spLocks noGrp="1"/>
          </p:cNvSpPr>
          <p:nvPr>
            <p:ph type="body" sz="quarter" idx="14"/>
          </p:nvPr>
        </p:nvSpPr>
        <p:spPr/>
        <p:txBody>
          <a:bodyPr/>
          <a:lstStyle/>
          <a:p>
            <a:r>
              <a:rPr dirty="0"/>
              <a:t>Brussel, </a:t>
            </a:r>
            <a:r>
              <a:rPr lang="nl-BE" dirty="0"/>
              <a:t>juli 2020</a:t>
            </a:r>
            <a:endParaRPr dirty="0"/>
          </a:p>
        </p:txBody>
      </p:sp>
      <p:sp>
        <p:nvSpPr>
          <p:cNvPr id="2" name="Espace réservé pour une image  1"/>
          <p:cNvSpPr>
            <a:spLocks noGrp="1"/>
          </p:cNvSpPr>
          <p:nvPr>
            <p:ph type="pic" sz="quarter" idx="15"/>
          </p:nvPr>
        </p:nvSpPr>
        <p:spPr/>
      </p:sp>
    </p:spTree>
    <p:extLst>
      <p:ext uri="{BB962C8B-B14F-4D97-AF65-F5344CB8AC3E}">
        <p14:creationId xmlns:p14="http://schemas.microsoft.com/office/powerpoint/2010/main" val="11084332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B2F939CD-0681-644D-A3BD-A33A998AF36E}" type="slidenum">
              <a:rPr lang="en-US" altLang="en-US" smtClean="0"/>
              <a:pPr>
                <a:defRPr/>
              </a:pPr>
              <a:t>10</a:t>
            </a:fld>
            <a:endParaRPr lang="nl-BE" altLang="en-US"/>
          </a:p>
        </p:txBody>
      </p:sp>
      <p:sp>
        <p:nvSpPr>
          <p:cNvPr id="5" name="ZoneTexte 4"/>
          <p:cNvSpPr txBox="1"/>
          <p:nvPr/>
        </p:nvSpPr>
        <p:spPr bwMode="auto">
          <a:xfrm>
            <a:off x="817896" y="1289952"/>
            <a:ext cx="308716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err="1">
                <a:solidFill>
                  <a:srgbClr val="457A8C"/>
                </a:solidFill>
                <a:latin typeface="Avenir Heavy"/>
              </a:rPr>
              <a:t>Wachtwoorden</a:t>
            </a:r>
            <a:r>
              <a:rPr lang="fr-FR" sz="2800" b="1" dirty="0">
                <a:solidFill>
                  <a:srgbClr val="457A8C"/>
                </a:solidFill>
                <a:latin typeface="Avenir Heavy"/>
              </a:rPr>
              <a:t>: praat erover!</a:t>
            </a:r>
            <a:endParaRPr lang="nl-BE" sz="2800" b="1" dirty="0">
              <a:solidFill>
                <a:srgbClr val="457A8C"/>
              </a:solidFill>
              <a:latin typeface="Avenir Heavy"/>
              <a:cs typeface="Avenir Heavy"/>
            </a:endParaRPr>
          </a:p>
        </p:txBody>
      </p:sp>
      <p:sp>
        <p:nvSpPr>
          <p:cNvPr id="6" name="ZoneTexte 5"/>
          <p:cNvSpPr txBox="1"/>
          <p:nvPr/>
        </p:nvSpPr>
        <p:spPr bwMode="auto">
          <a:xfrm>
            <a:off x="817897" y="2626464"/>
            <a:ext cx="2825591"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spcBef>
                <a:spcPts val="600"/>
              </a:spcBef>
            </a:pPr>
            <a:r>
              <a:rPr lang="fr-FR" sz="2000" b="1" dirty="0">
                <a:solidFill>
                  <a:srgbClr val="457A8C"/>
                </a:solidFill>
                <a:latin typeface="Avenir Book" charset="0"/>
              </a:rPr>
              <a:t>Wat is jouw mening?</a:t>
            </a:r>
          </a:p>
          <a:p>
            <a:pPr eaLnBrk="1" hangingPunct="1">
              <a:spcBef>
                <a:spcPts val="600"/>
              </a:spcBef>
            </a:pPr>
            <a:r>
              <a:rPr lang="fr-FR" sz="2000" b="1" dirty="0">
                <a:solidFill>
                  <a:srgbClr val="457A8C"/>
                </a:solidFill>
                <a:latin typeface="Avenir Book" charset="0"/>
              </a:rPr>
              <a:t>Heb je opmerkingen?</a:t>
            </a:r>
          </a:p>
          <a:p>
            <a:pPr eaLnBrk="1" hangingPunct="1">
              <a:spcBef>
                <a:spcPts val="600"/>
              </a:spcBef>
            </a:pPr>
            <a:r>
              <a:rPr lang="fr-FR" sz="2000" b="1" dirty="0">
                <a:solidFill>
                  <a:srgbClr val="457A8C"/>
                </a:solidFill>
                <a:latin typeface="Avenir Book" charset="0"/>
              </a:rPr>
              <a:t>Wat heb je onthouden?</a:t>
            </a:r>
          </a:p>
          <a:p>
            <a:pPr eaLnBrk="1" hangingPunct="1">
              <a:spcBef>
                <a:spcPts val="600"/>
              </a:spcBef>
            </a:pPr>
            <a:r>
              <a:rPr lang="fr-FR" sz="2000" b="1" dirty="0">
                <a:solidFill>
                  <a:srgbClr val="457A8C"/>
                </a:solidFill>
                <a:latin typeface="Avenir Book" charset="0"/>
              </a:rPr>
              <a:t>Je eerste actie?</a:t>
            </a:r>
          </a:p>
        </p:txBody>
      </p:sp>
      <p:pic>
        <p:nvPicPr>
          <p:cNvPr id="8" name="Image 7" descr="CSC-Kit-Strong-Password-Image-NL.jpg"/>
          <p:cNvPicPr>
            <a:picLocks noChangeAspect="1"/>
          </p:cNvPicPr>
          <p:nvPr/>
        </p:nvPicPr>
        <p:blipFill rotWithShape="1">
          <a:blip r:embed="rId4">
            <a:extLst>
              <a:ext uri="{28A0092B-C50C-407E-A947-70E740481C1C}">
                <a14:useLocalDpi xmlns:a14="http://schemas.microsoft.com/office/drawing/2010/main" val="0"/>
              </a:ext>
            </a:extLst>
          </a:blip>
          <a:srcRect l="7857" t="7950" r="9300" b="31575"/>
          <a:stretch/>
        </p:blipFill>
        <p:spPr>
          <a:xfrm>
            <a:off x="3605410" y="864417"/>
            <a:ext cx="5290176" cy="5419507"/>
          </a:xfrm>
          <a:prstGeom prst="rect">
            <a:avLst/>
          </a:prstGeom>
        </p:spPr>
      </p:pic>
    </p:spTree>
    <p:extLst>
      <p:ext uri="{BB962C8B-B14F-4D97-AF65-F5344CB8AC3E}">
        <p14:creationId xmlns:p14="http://schemas.microsoft.com/office/powerpoint/2010/main" val="23486985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a:xfrm>
            <a:off x="1053619" y="3894790"/>
            <a:ext cx="2813050" cy="615633"/>
          </a:xfrm>
        </p:spPr>
        <p:txBody>
          <a:bodyPr/>
          <a:lstStyle/>
          <a:p>
            <a:r>
              <a:rPr dirty="0"/>
              <a:t>Een initiatief van </a:t>
            </a:r>
            <a:endParaRPr lang="nl-BE" dirty="0"/>
          </a:p>
          <a:p>
            <a:r>
              <a:rPr dirty="0"/>
              <a:t>de Cyber Security Coalition</a:t>
            </a:r>
            <a:endParaRPr lang="nl-BE" dirty="0"/>
          </a:p>
        </p:txBody>
      </p:sp>
      <p:sp>
        <p:nvSpPr>
          <p:cNvPr id="3" name="Espace réservé du texte 2"/>
          <p:cNvSpPr>
            <a:spLocks noGrp="1"/>
          </p:cNvSpPr>
          <p:nvPr>
            <p:ph type="body" sz="quarter" idx="11"/>
          </p:nvPr>
        </p:nvSpPr>
        <p:spPr>
          <a:xfrm>
            <a:off x="1053619" y="4556605"/>
            <a:ext cx="3787775" cy="992748"/>
          </a:xfrm>
        </p:spPr>
        <p:txBody>
          <a:bodyPr/>
          <a:lstStyle/>
          <a:p>
            <a:pPr eaLnBrk="1" hangingPunct="1">
              <a:spcBef>
                <a:spcPct val="0"/>
              </a:spcBef>
            </a:pPr>
            <a:r>
              <a:rPr lang="fr-FR" dirty="0" err="1"/>
              <a:t>Zijn</a:t>
            </a:r>
            <a:r>
              <a:rPr lang="fr-FR" dirty="0"/>
              <a:t> </a:t>
            </a:r>
            <a:r>
              <a:rPr lang="fr-FR" dirty="0" err="1"/>
              <a:t>doel</a:t>
            </a:r>
            <a:r>
              <a:rPr lang="fr-FR" dirty="0"/>
              <a:t>? De IT-</a:t>
            </a:r>
            <a:r>
              <a:rPr lang="fr-FR" dirty="0" err="1"/>
              <a:t>veiligheid</a:t>
            </a:r>
            <a:r>
              <a:rPr lang="fr-FR" dirty="0"/>
              <a:t> in </a:t>
            </a:r>
            <a:r>
              <a:rPr lang="fr-FR" dirty="0" err="1"/>
              <a:t>België</a:t>
            </a:r>
            <a:r>
              <a:rPr lang="fr-FR" dirty="0"/>
              <a:t> </a:t>
            </a:r>
            <a:r>
              <a:rPr lang="fr-FR" dirty="0" err="1"/>
              <a:t>opdrijven</a:t>
            </a:r>
            <a:r>
              <a:rPr lang="fr-FR" dirty="0"/>
              <a:t>. </a:t>
            </a:r>
            <a:r>
              <a:rPr lang="fr-FR" dirty="0" err="1"/>
              <a:t>Het</a:t>
            </a:r>
            <a:r>
              <a:rPr lang="fr-FR" dirty="0"/>
              <a:t> </a:t>
            </a:r>
            <a:r>
              <a:rPr lang="fr-FR" dirty="0" err="1"/>
              <a:t>brengt</a:t>
            </a:r>
            <a:r>
              <a:rPr lang="fr-FR" dirty="0"/>
              <a:t> experts </a:t>
            </a:r>
            <a:r>
              <a:rPr lang="fr-FR" dirty="0" err="1"/>
              <a:t>uit</a:t>
            </a:r>
            <a:r>
              <a:rPr lang="fr-FR" dirty="0"/>
              <a:t> de </a:t>
            </a:r>
            <a:r>
              <a:rPr lang="fr-FR" dirty="0" err="1"/>
              <a:t>academische</a:t>
            </a:r>
            <a:r>
              <a:rPr lang="fr-FR" dirty="0"/>
              <a:t> </a:t>
            </a:r>
            <a:r>
              <a:rPr lang="fr-FR" dirty="0" err="1"/>
              <a:t>wereld</a:t>
            </a:r>
            <a:r>
              <a:rPr lang="fr-FR" dirty="0"/>
              <a:t>, de </a:t>
            </a:r>
            <a:r>
              <a:rPr lang="fr-FR" dirty="0" err="1"/>
              <a:t>overheid</a:t>
            </a:r>
            <a:r>
              <a:rPr lang="fr-FR" dirty="0"/>
              <a:t> en </a:t>
            </a:r>
            <a:r>
              <a:rPr lang="fr-FR" dirty="0" err="1"/>
              <a:t>ondernemingen</a:t>
            </a:r>
            <a:r>
              <a:rPr lang="fr-FR" dirty="0"/>
              <a:t> </a:t>
            </a:r>
            <a:r>
              <a:rPr lang="fr-FR" dirty="0" err="1"/>
              <a:t>samen</a:t>
            </a:r>
            <a:r>
              <a:rPr lang="fr-FR" dirty="0"/>
              <a:t> om cyber-crime </a:t>
            </a:r>
            <a:r>
              <a:rPr lang="fr-FR" dirty="0" err="1"/>
              <a:t>beter</a:t>
            </a:r>
            <a:r>
              <a:rPr lang="fr-FR" dirty="0"/>
              <a:t> te </a:t>
            </a:r>
            <a:r>
              <a:rPr lang="fr-FR" dirty="0" err="1"/>
              <a:t>bestrijden</a:t>
            </a:r>
            <a:r>
              <a:rPr dirty="0"/>
              <a:t>.</a:t>
            </a:r>
            <a:endParaRPr lang="nl-BE" altLang="en-US" dirty="0"/>
          </a:p>
        </p:txBody>
      </p:sp>
      <p:sp>
        <p:nvSpPr>
          <p:cNvPr id="4" name="Espace réservé du texte 3"/>
          <p:cNvSpPr>
            <a:spLocks noGrp="1"/>
          </p:cNvSpPr>
          <p:nvPr>
            <p:ph type="body" sz="quarter" idx="12"/>
          </p:nvPr>
        </p:nvSpPr>
        <p:spPr/>
        <p:txBody>
          <a:bodyPr/>
          <a:lstStyle/>
          <a:p>
            <a:pPr eaLnBrk="1" hangingPunct="1">
              <a:spcBef>
                <a:spcPct val="0"/>
              </a:spcBef>
            </a:pPr>
            <a:r>
              <a:rPr lang="en-US" altLang="en-US" dirty="0"/>
              <a:t>www.cybersecuritycoalition.be</a:t>
            </a:r>
            <a:endParaRPr lang="nl-BE" altLang="en-US" dirty="0"/>
          </a:p>
        </p:txBody>
      </p:sp>
      <p:sp>
        <p:nvSpPr>
          <p:cNvPr id="9" name="Espace réservé pour une image  8"/>
          <p:cNvSpPr>
            <a:spLocks noGrp="1"/>
          </p:cNvSpPr>
          <p:nvPr>
            <p:ph type="pic" sz="quarter" idx="13"/>
          </p:nvPr>
        </p:nvSpPr>
        <p:spPr/>
      </p:sp>
      <p:sp>
        <p:nvSpPr>
          <p:cNvPr id="8" name="Espace réservé du texte 7"/>
          <p:cNvSpPr>
            <a:spLocks noGrp="1"/>
          </p:cNvSpPr>
          <p:nvPr>
            <p:ph type="body" sz="quarter" idx="14"/>
          </p:nvPr>
        </p:nvSpPr>
        <p:spPr>
          <a:xfrm>
            <a:off x="5480242" y="5842251"/>
            <a:ext cx="3663758" cy="655911"/>
          </a:xfrm>
        </p:spPr>
        <p:txBody>
          <a:bodyPr/>
          <a:lstStyle/>
          <a:p>
            <a:r>
              <a:rPr lang="fr-FR" sz="1000" dirty="0"/>
              <a:t> Alle rechten voorbehouden © 2020 Cyber Security Coalition</a:t>
            </a:r>
            <a:endParaRPr lang="nl-BE" sz="1000" dirty="0"/>
          </a:p>
        </p:txBody>
      </p:sp>
      <p:pic>
        <p:nvPicPr>
          <p:cNvPr id="11" name="Image 10" descr="CSC-Kit-Strong-Password-Image-NL.jpg"/>
          <p:cNvPicPr>
            <a:picLocks noChangeAspect="1"/>
          </p:cNvPicPr>
          <p:nvPr/>
        </p:nvPicPr>
        <p:blipFill rotWithShape="1">
          <a:blip r:embed="rId3">
            <a:extLst>
              <a:ext uri="{28A0092B-C50C-407E-A947-70E740481C1C}">
                <a14:useLocalDpi xmlns:a14="http://schemas.microsoft.com/office/drawing/2010/main" val="0"/>
              </a:ext>
            </a:extLst>
          </a:blip>
          <a:srcRect l="7857" t="7950" r="9300" b="31575"/>
          <a:stretch/>
        </p:blipFill>
        <p:spPr>
          <a:xfrm>
            <a:off x="5480243" y="2067337"/>
            <a:ext cx="3251429" cy="3330919"/>
          </a:xfrm>
          <a:prstGeom prst="rect">
            <a:avLst/>
          </a:prstGeom>
        </p:spPr>
      </p:pic>
    </p:spTree>
    <p:extLst>
      <p:ext uri="{BB962C8B-B14F-4D97-AF65-F5344CB8AC3E}">
        <p14:creationId xmlns:p14="http://schemas.microsoft.com/office/powerpoint/2010/main" val="485249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0" dirty="0">
                <a:latin typeface="Avenir Heavy"/>
              </a:rPr>
              <a:t>Nieuw bericht [OPGELET!]</a:t>
            </a:r>
            <a:endParaRPr lang="nl-BE" b="0" dirty="0">
              <a:latin typeface="Avenir Heavy"/>
              <a:cs typeface="Avenir Heavy"/>
            </a:endParaRPr>
          </a:p>
        </p:txBody>
      </p:sp>
      <p:sp>
        <p:nvSpPr>
          <p:cNvPr id="3" name="Espace réservé du contenu 2"/>
          <p:cNvSpPr>
            <a:spLocks noGrp="1"/>
          </p:cNvSpPr>
          <p:nvPr>
            <p:ph idx="1"/>
          </p:nvPr>
        </p:nvSpPr>
        <p:spPr/>
        <p:txBody>
          <a:bodyPr/>
          <a:lstStyle/>
          <a:p>
            <a:pPr marL="0" indent="0">
              <a:buNone/>
            </a:pPr>
            <a:r>
              <a:rPr lang="fr-FR" sz="1600" dirty="0">
                <a:solidFill>
                  <a:srgbClr val="000000"/>
                </a:solidFill>
                <a:latin typeface="Calibri"/>
              </a:rPr>
              <a:t>Je ontvangt een boos bericht van je grootste klant. Hij ontving een bericht verstuurd vanop jouw e-mailadres met een bijlage om te downloaden. Bij het openen van het bestand blokkeerde zijn systeem. Hij is belangrijke gegevens kwijt en zit in de problemen. Hij vraagt om uitleg…</a:t>
            </a:r>
          </a:p>
          <a:p>
            <a:pPr marL="0" indent="0">
              <a:buNone/>
            </a:pPr>
            <a:endParaRPr lang="nl-BE" sz="1600" i="1" dirty="0">
              <a:solidFill>
                <a:srgbClr val="000000"/>
              </a:solidFill>
              <a:latin typeface="Calibri"/>
              <a:ea typeface="Calibri"/>
              <a:cs typeface="Calibri"/>
            </a:endParaRPr>
          </a:p>
          <a:p>
            <a:pPr marL="0" indent="0">
              <a:buNone/>
            </a:pPr>
            <a:r>
              <a:rPr lang="fr-FR" sz="1600" i="1" dirty="0">
                <a:solidFill>
                  <a:srgbClr val="000000"/>
                </a:solidFill>
                <a:latin typeface="Calibri"/>
              </a:rPr>
              <a:t>Stuurde jij deze mail niet…?</a:t>
            </a:r>
            <a:endParaRPr lang="nl-BE" sz="1600" i="1" dirty="0"/>
          </a:p>
        </p:txBody>
      </p:sp>
      <p:sp>
        <p:nvSpPr>
          <p:cNvPr id="4" name="Espace réservé du numéro de diapositive 3"/>
          <p:cNvSpPr>
            <a:spLocks noGrp="1"/>
          </p:cNvSpPr>
          <p:nvPr>
            <p:ph type="sldNum" sz="quarter" idx="10"/>
          </p:nvPr>
        </p:nvSpPr>
        <p:spPr/>
        <p:txBody>
          <a:bodyPr/>
          <a:lstStyle/>
          <a:p>
            <a:pPr>
              <a:defRPr/>
            </a:pPr>
            <a:fld id="{2445E06D-40C8-EA46-88DD-7A5FD2B50BC1}" type="slidenum">
              <a:rPr lang="en-US" altLang="en-US" smtClean="0"/>
              <a:pPr>
                <a:defRPr/>
              </a:pPr>
              <a:t>2</a:t>
            </a:fld>
            <a:endParaRPr lang="nl-BE" altLang="en-US" dirty="0"/>
          </a:p>
        </p:txBody>
      </p:sp>
    </p:spTree>
    <p:extLst>
      <p:ext uri="{BB962C8B-B14F-4D97-AF65-F5344CB8AC3E}">
        <p14:creationId xmlns:p14="http://schemas.microsoft.com/office/powerpoint/2010/main" val="5951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B2F939CD-0681-644D-A3BD-A33A998AF36E}" type="slidenum">
              <a:rPr lang="en-US" altLang="en-US" smtClean="0"/>
              <a:pPr>
                <a:defRPr/>
              </a:pPr>
              <a:t>3</a:t>
            </a:fld>
            <a:endParaRPr lang="nl-BE" altLang="en-US"/>
          </a:p>
        </p:txBody>
      </p:sp>
      <p:sp>
        <p:nvSpPr>
          <p:cNvPr id="4" name="ZoneTexte 3"/>
          <p:cNvSpPr txBox="1"/>
          <p:nvPr/>
        </p:nvSpPr>
        <p:spPr bwMode="auto">
          <a:xfrm>
            <a:off x="429591" y="812899"/>
            <a:ext cx="275202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a:solidFill>
                  <a:srgbClr val="457A8C"/>
                </a:solidFill>
                <a:latin typeface="Avenir Heavy"/>
              </a:rPr>
              <a:t>Lange </a:t>
            </a:r>
            <a:r>
              <a:rPr lang="fr-FR" sz="2800" b="1" dirty="0" err="1">
                <a:solidFill>
                  <a:srgbClr val="457A8C"/>
                </a:solidFill>
                <a:latin typeface="Avenir Heavy"/>
              </a:rPr>
              <a:t>wachtzin</a:t>
            </a:r>
            <a:r>
              <a:rPr lang="fr-FR" sz="2800" b="1" dirty="0">
                <a:solidFill>
                  <a:srgbClr val="457A8C"/>
                </a:solidFill>
                <a:latin typeface="Avenir Heavy"/>
              </a:rPr>
              <a:t>, </a:t>
            </a:r>
            <a:r>
              <a:rPr lang="fr-FR" sz="2800" b="1" dirty="0" err="1">
                <a:solidFill>
                  <a:srgbClr val="457A8C"/>
                </a:solidFill>
                <a:latin typeface="Avenir Heavy"/>
              </a:rPr>
              <a:t>veilige</a:t>
            </a:r>
            <a:r>
              <a:rPr lang="fr-FR" sz="2800" b="1" dirty="0">
                <a:solidFill>
                  <a:srgbClr val="457A8C"/>
                </a:solidFill>
                <a:latin typeface="Avenir Heavy"/>
              </a:rPr>
              <a:t> </a:t>
            </a:r>
            <a:r>
              <a:rPr lang="fr-FR" sz="2800" b="1" dirty="0" err="1">
                <a:solidFill>
                  <a:srgbClr val="457A8C"/>
                </a:solidFill>
                <a:latin typeface="Avenir Heavy"/>
              </a:rPr>
              <a:t>gegevens</a:t>
            </a:r>
            <a:r>
              <a:rPr lang="fr-FR" sz="2800" b="1" dirty="0">
                <a:solidFill>
                  <a:srgbClr val="457A8C"/>
                </a:solidFill>
                <a:latin typeface="Avenir Heavy"/>
              </a:rPr>
              <a:t>!</a:t>
            </a:r>
            <a:endParaRPr lang="nl-BE" sz="2800" b="1" dirty="0">
              <a:solidFill>
                <a:srgbClr val="457A8C"/>
              </a:solidFill>
              <a:latin typeface="Avenir Heavy"/>
              <a:cs typeface="Avenir Heavy"/>
            </a:endParaRPr>
          </a:p>
        </p:txBody>
      </p:sp>
      <p:pic>
        <p:nvPicPr>
          <p:cNvPr id="6" name="Image 5" descr="CSC-Kit-Strong-Password-Image-NL.jpg"/>
          <p:cNvPicPr>
            <a:picLocks noChangeAspect="1"/>
          </p:cNvPicPr>
          <p:nvPr/>
        </p:nvPicPr>
        <p:blipFill rotWithShape="1">
          <a:blip r:embed="rId4">
            <a:extLst>
              <a:ext uri="{28A0092B-C50C-407E-A947-70E740481C1C}">
                <a14:useLocalDpi xmlns:a14="http://schemas.microsoft.com/office/drawing/2010/main" val="0"/>
              </a:ext>
            </a:extLst>
          </a:blip>
          <a:srcRect l="7857" t="7950" r="9300" b="31575"/>
          <a:stretch/>
        </p:blipFill>
        <p:spPr>
          <a:xfrm>
            <a:off x="3207541" y="456821"/>
            <a:ext cx="5688045" cy="5827103"/>
          </a:xfrm>
          <a:prstGeom prst="rect">
            <a:avLst/>
          </a:prstGeom>
        </p:spPr>
      </p:pic>
    </p:spTree>
    <p:extLst>
      <p:ext uri="{BB962C8B-B14F-4D97-AF65-F5344CB8AC3E}">
        <p14:creationId xmlns:p14="http://schemas.microsoft.com/office/powerpoint/2010/main" val="716821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0" dirty="0" err="1">
                <a:latin typeface="Avenir Heavy"/>
              </a:rPr>
              <a:t>Een</a:t>
            </a:r>
            <a:r>
              <a:rPr lang="fr-FR" b="0" dirty="0">
                <a:latin typeface="Avenir Heavy"/>
              </a:rPr>
              <a:t> </a:t>
            </a:r>
            <a:r>
              <a:rPr lang="fr-FR" b="0" dirty="0" err="1">
                <a:latin typeface="Avenir Heavy"/>
              </a:rPr>
              <a:t>wachtwoord</a:t>
            </a:r>
            <a:r>
              <a:rPr lang="fr-FR" b="0" dirty="0">
                <a:latin typeface="Avenir Heavy"/>
              </a:rPr>
              <a:t> </a:t>
            </a:r>
            <a:r>
              <a:rPr lang="fr-FR" b="0" dirty="0" err="1">
                <a:latin typeface="Avenir Heavy"/>
              </a:rPr>
              <a:t>hacken</a:t>
            </a:r>
            <a:r>
              <a:rPr lang="fr-FR" b="0" dirty="0">
                <a:latin typeface="Avenir Heavy"/>
              </a:rPr>
              <a:t>... wasda? </a:t>
            </a:r>
            <a:endParaRPr lang="nl-BE" b="0" dirty="0">
              <a:latin typeface="Avenir Heavy"/>
              <a:cs typeface="Avenir Heavy"/>
            </a:endParaRPr>
          </a:p>
        </p:txBody>
      </p:sp>
      <p:sp>
        <p:nvSpPr>
          <p:cNvPr id="3" name="Espace réservé du contenu 2"/>
          <p:cNvSpPr>
            <a:spLocks noGrp="1"/>
          </p:cNvSpPr>
          <p:nvPr>
            <p:ph idx="1"/>
          </p:nvPr>
        </p:nvSpPr>
        <p:spPr/>
        <p:txBody>
          <a:bodyPr/>
          <a:lstStyle/>
          <a:p>
            <a:pPr marL="0" indent="0">
              <a:spcAft>
                <a:spcPts val="600"/>
              </a:spcAft>
              <a:buNone/>
            </a:pPr>
            <a:r>
              <a:rPr lang="fr-FR" b="0" dirty="0">
                <a:solidFill>
                  <a:srgbClr val="404040"/>
                </a:solidFill>
                <a:latin typeface="Avenir Heavy"/>
              </a:rPr>
              <a:t>Het hacken van </a:t>
            </a:r>
            <a:r>
              <a:rPr lang="fr-FR" b="0" dirty="0" err="1">
                <a:solidFill>
                  <a:srgbClr val="404040"/>
                </a:solidFill>
                <a:latin typeface="Avenir Heavy"/>
              </a:rPr>
              <a:t>een</a:t>
            </a:r>
            <a:r>
              <a:rPr lang="fr-FR" b="0" dirty="0">
                <a:solidFill>
                  <a:srgbClr val="404040"/>
                </a:solidFill>
                <a:latin typeface="Avenir Heavy"/>
              </a:rPr>
              <a:t> </a:t>
            </a:r>
            <a:r>
              <a:rPr lang="fr-FR" b="0" dirty="0" err="1">
                <a:latin typeface="Avenir Heavy"/>
              </a:rPr>
              <a:t>wachtwoord</a:t>
            </a:r>
            <a:r>
              <a:rPr lang="fr-FR" b="0" dirty="0">
                <a:latin typeface="Avenir Heavy"/>
              </a:rPr>
              <a:t>:</a:t>
            </a:r>
            <a:endParaRPr lang="nl-BE" b="0" dirty="0">
              <a:solidFill>
                <a:srgbClr val="404040"/>
              </a:solidFill>
              <a:latin typeface="Avenir Heavy"/>
              <a:cs typeface="Avenir Heavy"/>
            </a:endParaRPr>
          </a:p>
          <a:p>
            <a:r>
              <a:rPr lang="fr-FR" dirty="0">
                <a:solidFill>
                  <a:srgbClr val="404040"/>
                </a:solidFill>
              </a:rPr>
              <a:t>Frauduleuze techniek</a:t>
            </a:r>
          </a:p>
          <a:p>
            <a:r>
              <a:rPr lang="fr-FR" dirty="0">
                <a:solidFill>
                  <a:srgbClr val="404040"/>
                </a:solidFill>
              </a:rPr>
              <a:t>Hacking</a:t>
            </a:r>
            <a:endParaRPr lang="nl-BE" dirty="0">
              <a:solidFill>
                <a:srgbClr val="404040"/>
              </a:solidFill>
            </a:endParaRPr>
          </a:p>
          <a:p>
            <a:endParaRPr lang="nl-BE" dirty="0">
              <a:solidFill>
                <a:srgbClr val="404040"/>
              </a:solidFill>
            </a:endParaRPr>
          </a:p>
          <a:p>
            <a:pPr marL="0" indent="0">
              <a:spcAft>
                <a:spcPts val="600"/>
              </a:spcAft>
              <a:buNone/>
            </a:pPr>
            <a:r>
              <a:rPr lang="fr-FR" dirty="0">
                <a:solidFill>
                  <a:srgbClr val="404040"/>
                </a:solidFill>
                <a:latin typeface="Avenir Heavy"/>
              </a:rPr>
              <a:t>Doel:</a:t>
            </a:r>
          </a:p>
          <a:p>
            <a:r>
              <a:rPr lang="fr-FR" dirty="0">
                <a:solidFill>
                  <a:srgbClr val="404040"/>
                </a:solidFill>
              </a:rPr>
              <a:t>Persoonlijke informatie</a:t>
            </a:r>
            <a:endParaRPr lang="nl-BE" dirty="0">
              <a:solidFill>
                <a:srgbClr val="404040"/>
              </a:solidFill>
            </a:endParaRPr>
          </a:p>
          <a:p>
            <a:r>
              <a:rPr lang="fr-FR" dirty="0">
                <a:solidFill>
                  <a:srgbClr val="404040"/>
                </a:solidFill>
              </a:rPr>
              <a:t>Gevoelige gegevens van de onderneming</a:t>
            </a:r>
          </a:p>
          <a:p>
            <a:r>
              <a:rPr lang="fr-FR" dirty="0">
                <a:solidFill>
                  <a:srgbClr val="404040"/>
                </a:solidFill>
              </a:rPr>
              <a:t>Bankgegevens</a:t>
            </a:r>
          </a:p>
          <a:p>
            <a:pPr marL="0" indent="0">
              <a:buNone/>
            </a:pPr>
            <a:endParaRPr lang="nl-BE" dirty="0">
              <a:solidFill>
                <a:srgbClr val="404040"/>
              </a:solidFill>
            </a:endParaRPr>
          </a:p>
          <a:p>
            <a:pPr marL="0" indent="0">
              <a:spcAft>
                <a:spcPts val="600"/>
              </a:spcAft>
              <a:buNone/>
            </a:pPr>
            <a:r>
              <a:rPr lang="fr-FR" dirty="0" err="1">
                <a:solidFill>
                  <a:srgbClr val="404040"/>
                </a:solidFill>
                <a:latin typeface="Avenir Heavy"/>
              </a:rPr>
              <a:t>Hoe</a:t>
            </a:r>
            <a:r>
              <a:rPr lang="fr-FR" dirty="0">
                <a:solidFill>
                  <a:srgbClr val="404040"/>
                </a:solidFill>
                <a:latin typeface="Avenir Heavy"/>
              </a:rPr>
              <a:t>? </a:t>
            </a:r>
          </a:p>
          <a:p>
            <a:pPr>
              <a:buFont typeface="Arial"/>
              <a:buChar char="•"/>
            </a:pPr>
            <a:r>
              <a:rPr lang="fr-FR" dirty="0">
                <a:solidFill>
                  <a:srgbClr val="404040"/>
                </a:solidFill>
              </a:rPr>
              <a:t>Ontsleutelprogramma</a:t>
            </a:r>
          </a:p>
          <a:p>
            <a:pPr>
              <a:buFont typeface="Arial"/>
              <a:buChar char="•"/>
            </a:pPr>
            <a:r>
              <a:rPr lang="fr-FR" dirty="0">
                <a:solidFill>
                  <a:srgbClr val="404040"/>
                </a:solidFill>
              </a:rPr>
              <a:t>Persoonlijke aanval</a:t>
            </a:r>
          </a:p>
          <a:p>
            <a:pPr>
              <a:buFont typeface="Arial"/>
              <a:buChar char="•"/>
            </a:pPr>
            <a:r>
              <a:rPr lang="fr-FR" dirty="0">
                <a:solidFill>
                  <a:srgbClr val="404040"/>
                </a:solidFill>
              </a:rPr>
              <a:t>Via phishing</a:t>
            </a:r>
            <a:endParaRPr lang="nl-BE" dirty="0">
              <a:solidFill>
                <a:srgbClr val="404040"/>
              </a:solidFill>
            </a:endParaRP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en-US" altLang="en-US" smtClean="0"/>
              <a:pPr>
                <a:defRPr/>
              </a:pPr>
              <a:t>4</a:t>
            </a:fld>
            <a:endParaRPr lang="nl-BE" altLang="en-US" dirty="0"/>
          </a:p>
        </p:txBody>
      </p:sp>
      <p:sp>
        <p:nvSpPr>
          <p:cNvPr id="7" name="ZoneTexte 6"/>
          <p:cNvSpPr txBox="1"/>
          <p:nvPr/>
        </p:nvSpPr>
        <p:spPr bwMode="auto">
          <a:xfrm>
            <a:off x="817897" y="812899"/>
            <a:ext cx="2630487" cy="312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a:solidFill>
                  <a:srgbClr val="457A8C"/>
                </a:solidFill>
                <a:latin typeface="Avenir Heavy"/>
              </a:rPr>
              <a:t>Om </a:t>
            </a:r>
            <a:r>
              <a:rPr lang="fr-FR" sz="2800" b="1" dirty="0" err="1">
                <a:solidFill>
                  <a:srgbClr val="457A8C"/>
                </a:solidFill>
                <a:latin typeface="Avenir Heavy"/>
              </a:rPr>
              <a:t>een</a:t>
            </a:r>
            <a:r>
              <a:rPr lang="fr-FR" sz="2800" b="1" dirty="0">
                <a:solidFill>
                  <a:srgbClr val="457A8C"/>
                </a:solidFill>
                <a:latin typeface="Avenir Heavy"/>
              </a:rPr>
              <a:t> </a:t>
            </a:r>
            <a:r>
              <a:rPr lang="fr-FR" sz="2800" b="1" dirty="0" err="1">
                <a:solidFill>
                  <a:srgbClr val="457A8C"/>
                </a:solidFill>
                <a:latin typeface="Avenir Heavy"/>
              </a:rPr>
              <a:t>wachtwoord</a:t>
            </a:r>
            <a:r>
              <a:rPr lang="fr-FR" sz="2800" b="1" dirty="0">
                <a:solidFill>
                  <a:srgbClr val="457A8C"/>
                </a:solidFill>
                <a:latin typeface="Avenir Heavy"/>
              </a:rPr>
              <a:t> te hacken of stelen</a:t>
            </a:r>
            <a:endParaRPr lang="nl-BE" sz="2800" b="1" dirty="0">
              <a:solidFill>
                <a:srgbClr val="457A8C"/>
              </a:solidFill>
              <a:latin typeface="Avenir Heavy"/>
              <a:cs typeface="Avenir Heavy"/>
            </a:endParaRPr>
          </a:p>
          <a:p>
            <a:pPr eaLnBrk="1" hangingPunct="1">
              <a:spcBef>
                <a:spcPts val="600"/>
              </a:spcBef>
            </a:pPr>
            <a:r>
              <a:rPr lang="fr-FR" sz="2000" b="1" dirty="0">
                <a:solidFill>
                  <a:srgbClr val="457A8C"/>
                </a:solidFill>
                <a:latin typeface="Avenir Book" charset="0"/>
              </a:rPr>
              <a:t>heeft een goed uitgeruste hacker slechts 1 </a:t>
            </a:r>
            <a:r>
              <a:rPr lang="fr-FR" sz="2000" b="1" dirty="0" err="1">
                <a:solidFill>
                  <a:srgbClr val="457A8C"/>
                </a:solidFill>
                <a:latin typeface="Avenir Book" charset="0"/>
              </a:rPr>
              <a:t>minuut</a:t>
            </a:r>
            <a:r>
              <a:rPr lang="fr-FR" sz="2000" b="1" dirty="0">
                <a:solidFill>
                  <a:srgbClr val="457A8C"/>
                </a:solidFill>
                <a:latin typeface="Avenir Book" charset="0"/>
              </a:rPr>
              <a:t> </a:t>
            </a:r>
            <a:r>
              <a:rPr lang="fr-FR" sz="2000" b="1" dirty="0" err="1">
                <a:solidFill>
                  <a:srgbClr val="457A8C"/>
                </a:solidFill>
                <a:latin typeface="Avenir Book" charset="0"/>
              </a:rPr>
              <a:t>nodig</a:t>
            </a:r>
            <a:r>
              <a:rPr lang="fr-FR" sz="2000" b="1" dirty="0">
                <a:solidFill>
                  <a:srgbClr val="457A8C"/>
                </a:solidFill>
                <a:latin typeface="Avenir Book" charset="0"/>
              </a:rPr>
              <a:t> </a:t>
            </a:r>
            <a:endParaRPr lang="nl-BE" sz="2400" b="1" dirty="0">
              <a:solidFill>
                <a:srgbClr val="457A8C"/>
              </a:solidFill>
              <a:latin typeface="Avenir Book" charset="0"/>
            </a:endParaRPr>
          </a:p>
        </p:txBody>
      </p:sp>
    </p:spTree>
    <p:extLst>
      <p:ext uri="{BB962C8B-B14F-4D97-AF65-F5344CB8AC3E}">
        <p14:creationId xmlns:p14="http://schemas.microsoft.com/office/powerpoint/2010/main" val="2375190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b="0" dirty="0">
                <a:latin typeface="Avenir Heavy"/>
              </a:rPr>
              <a:t>Cijfers liegen niet…</a:t>
            </a:r>
            <a:endParaRPr lang="nl-BE" b="0" dirty="0">
              <a:latin typeface="Avenir Heavy"/>
              <a:cs typeface="Avenir Heavy"/>
            </a:endParaRPr>
          </a:p>
        </p:txBody>
      </p:sp>
      <p:sp>
        <p:nvSpPr>
          <p:cNvPr id="3" name="Espace réservé du contenu 2"/>
          <p:cNvSpPr>
            <a:spLocks noGrp="1"/>
          </p:cNvSpPr>
          <p:nvPr>
            <p:ph idx="1"/>
          </p:nvPr>
        </p:nvSpPr>
        <p:spPr/>
        <p:txBody>
          <a:bodyPr/>
          <a:lstStyle/>
          <a:p>
            <a:pPr marL="0" indent="0">
              <a:spcAft>
                <a:spcPts val="600"/>
              </a:spcAft>
              <a:buNone/>
            </a:pPr>
            <a:r>
              <a:rPr lang="fr-FR" b="0" dirty="0">
                <a:solidFill>
                  <a:srgbClr val="404040"/>
                </a:solidFill>
                <a:latin typeface="Avenir Heavy"/>
              </a:rPr>
              <a:t>De cijfers:</a:t>
            </a:r>
            <a:endParaRPr lang="nl-BE" b="0" dirty="0">
              <a:solidFill>
                <a:srgbClr val="404040"/>
              </a:solidFill>
              <a:latin typeface="Avenir Heavy"/>
              <a:cs typeface="Avenir Heavy"/>
            </a:endParaRPr>
          </a:p>
          <a:p>
            <a:r>
              <a:rPr lang="fr-FR" b="0" dirty="0">
                <a:solidFill>
                  <a:srgbClr val="404040"/>
                </a:solidFill>
              </a:rPr>
              <a:t>46,2% van de Belgen gebruikt </a:t>
            </a:r>
            <a:r>
              <a:rPr lang="fr-FR" b="0" dirty="0" err="1">
                <a:solidFill>
                  <a:srgbClr val="404040"/>
                </a:solidFill>
              </a:rPr>
              <a:t>een</a:t>
            </a:r>
            <a:r>
              <a:rPr lang="fr-FR" b="0" dirty="0">
                <a:solidFill>
                  <a:srgbClr val="404040"/>
                </a:solidFill>
              </a:rPr>
              <a:t> </a:t>
            </a:r>
            <a:r>
              <a:rPr lang="fr-FR" b="0" dirty="0" err="1"/>
              <a:t>wachtwoord</a:t>
            </a:r>
            <a:r>
              <a:rPr lang="fr-FR" b="0" dirty="0"/>
              <a:t> van </a:t>
            </a:r>
            <a:r>
              <a:rPr lang="fr-FR" b="0" dirty="0">
                <a:solidFill>
                  <a:srgbClr val="404040"/>
                </a:solidFill>
              </a:rPr>
              <a:t>minder dan 8 karakters.</a:t>
            </a:r>
          </a:p>
          <a:p>
            <a:r>
              <a:rPr lang="fr-FR" b="0" dirty="0">
                <a:solidFill>
                  <a:srgbClr val="404040"/>
                </a:solidFill>
              </a:rPr>
              <a:t>1 Belg op 3 deelt </a:t>
            </a:r>
            <a:r>
              <a:rPr lang="fr-FR" b="0" dirty="0" err="1">
                <a:solidFill>
                  <a:srgbClr val="404040"/>
                </a:solidFill>
              </a:rPr>
              <a:t>zijn</a:t>
            </a:r>
            <a:r>
              <a:rPr lang="fr-FR" b="0" dirty="0">
                <a:solidFill>
                  <a:srgbClr val="404040"/>
                </a:solidFill>
              </a:rPr>
              <a:t> </a:t>
            </a:r>
            <a:r>
              <a:rPr lang="fr-FR" b="0" dirty="0" err="1"/>
              <a:t>wachtwoord</a:t>
            </a:r>
            <a:r>
              <a:rPr lang="fr-FR" b="0" dirty="0"/>
              <a:t>.</a:t>
            </a:r>
            <a:endParaRPr lang="fr-FR" b="0" dirty="0">
              <a:solidFill>
                <a:srgbClr val="404040"/>
              </a:solidFill>
            </a:endParaRPr>
          </a:p>
          <a:p>
            <a:r>
              <a:rPr lang="fr-FR" b="0" dirty="0">
                <a:solidFill>
                  <a:srgbClr val="404040"/>
                </a:solidFill>
              </a:rPr>
              <a:t>1 Belg op 4 heeft </a:t>
            </a:r>
            <a:r>
              <a:rPr lang="fr-FR" b="0" dirty="0" err="1">
                <a:solidFill>
                  <a:srgbClr val="404040"/>
                </a:solidFill>
              </a:rPr>
              <a:t>hetzelfde</a:t>
            </a:r>
            <a:r>
              <a:rPr lang="fr-FR" b="0" dirty="0">
                <a:solidFill>
                  <a:srgbClr val="404040"/>
                </a:solidFill>
              </a:rPr>
              <a:t> </a:t>
            </a:r>
            <a:r>
              <a:rPr lang="fr-FR" b="0" dirty="0" err="1"/>
              <a:t>wachtwoord</a:t>
            </a:r>
            <a:r>
              <a:rPr lang="fr-FR" b="0" dirty="0"/>
              <a:t> op </a:t>
            </a:r>
            <a:r>
              <a:rPr lang="fr-FR" b="0" dirty="0">
                <a:solidFill>
                  <a:srgbClr val="404040"/>
                </a:solidFill>
              </a:rPr>
              <a:t>het werk als </a:t>
            </a:r>
            <a:r>
              <a:rPr lang="fr-FR" b="0" dirty="0" err="1">
                <a:solidFill>
                  <a:srgbClr val="404040"/>
                </a:solidFill>
              </a:rPr>
              <a:t>thuis</a:t>
            </a:r>
            <a:r>
              <a:rPr lang="fr-FR" b="0" dirty="0">
                <a:solidFill>
                  <a:srgbClr val="404040"/>
                </a:solidFill>
              </a:rPr>
              <a:t>.</a:t>
            </a:r>
          </a:p>
          <a:p>
            <a:r>
              <a:rPr lang="nl-NL" b="0" dirty="0"/>
              <a:t>1</a:t>
            </a:r>
            <a:r>
              <a:rPr lang="nl-NL" b="0" i="1" dirty="0"/>
              <a:t>5% van de Belgen gebruikt slechts 1 wachtwoord. </a:t>
            </a:r>
          </a:p>
          <a:p>
            <a:r>
              <a:rPr lang="nl-NL" b="0" i="1" dirty="0"/>
              <a:t>1</a:t>
            </a:r>
            <a:r>
              <a:rPr lang="nl-NL" b="0" dirty="0"/>
              <a:t>6% van de Belgen gebruikt een wachtwoordkluis. </a:t>
            </a:r>
          </a:p>
          <a:p>
            <a:r>
              <a:rPr lang="nl-NL" b="0" i="1" dirty="0"/>
              <a:t>39% van de Belgen maakt af en toe of vaak gebruik van 2FA</a:t>
            </a:r>
            <a:endParaRPr lang="fr-FR" b="0" dirty="0">
              <a:solidFill>
                <a:srgbClr val="404040"/>
              </a:solidFill>
            </a:endParaRP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en-US" altLang="en-US" smtClean="0"/>
              <a:pPr>
                <a:defRPr/>
              </a:pPr>
              <a:t>5</a:t>
            </a:fld>
            <a:endParaRPr lang="nl-BE" altLang="en-US" dirty="0"/>
          </a:p>
        </p:txBody>
      </p:sp>
      <p:sp>
        <p:nvSpPr>
          <p:cNvPr id="7" name="ZoneTexte 6"/>
          <p:cNvSpPr txBox="1"/>
          <p:nvPr/>
        </p:nvSpPr>
        <p:spPr bwMode="auto">
          <a:xfrm>
            <a:off x="817897" y="812899"/>
            <a:ext cx="2630487"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4000" b="1" dirty="0">
                <a:solidFill>
                  <a:srgbClr val="457A8C"/>
                </a:solidFill>
                <a:latin typeface="Avenir Heavy"/>
              </a:rPr>
              <a:t>password</a:t>
            </a:r>
            <a:endParaRPr lang="nl-BE" sz="4400" b="1" dirty="0">
              <a:solidFill>
                <a:srgbClr val="457A8C"/>
              </a:solidFill>
              <a:latin typeface="Avenir Heavy"/>
              <a:cs typeface="Avenir Heavy"/>
            </a:endParaRPr>
          </a:p>
          <a:p>
            <a:pPr eaLnBrk="1" hangingPunct="1"/>
            <a:r>
              <a:rPr lang="fr-FR" sz="2000" b="1" dirty="0">
                <a:solidFill>
                  <a:srgbClr val="457A8C"/>
                </a:solidFill>
                <a:latin typeface="Avenir Book" charset="0"/>
              </a:rPr>
              <a:t>is een van de meest </a:t>
            </a:r>
            <a:r>
              <a:rPr lang="fr-FR" sz="2000" b="1" dirty="0" err="1">
                <a:solidFill>
                  <a:srgbClr val="457A8C"/>
                </a:solidFill>
                <a:latin typeface="Avenir Book" charset="0"/>
              </a:rPr>
              <a:t>gehackte</a:t>
            </a:r>
            <a:r>
              <a:rPr lang="fr-FR" sz="2000" b="1" dirty="0">
                <a:solidFill>
                  <a:srgbClr val="457A8C"/>
                </a:solidFill>
                <a:latin typeface="Avenir Book" charset="0"/>
              </a:rPr>
              <a:t> </a:t>
            </a:r>
            <a:r>
              <a:rPr lang="fr-FR" sz="2000" b="1" dirty="0" err="1">
                <a:solidFill>
                  <a:srgbClr val="457A8C"/>
                </a:solidFill>
                <a:latin typeface="Avenir Book" charset="0"/>
              </a:rPr>
              <a:t>wachtwoorden</a:t>
            </a:r>
            <a:r>
              <a:rPr lang="fr-FR" sz="2000" b="1" dirty="0">
                <a:solidFill>
                  <a:srgbClr val="457A8C"/>
                </a:solidFill>
                <a:latin typeface="Avenir Book" charset="0"/>
              </a:rPr>
              <a:t>, samen met 123456 </a:t>
            </a:r>
            <a:endParaRPr lang="nl-BE" sz="2400" b="1" dirty="0">
              <a:solidFill>
                <a:srgbClr val="457A8C"/>
              </a:solidFill>
              <a:latin typeface="Avenir Book" charset="0"/>
            </a:endParaRPr>
          </a:p>
        </p:txBody>
      </p:sp>
    </p:spTree>
    <p:extLst>
      <p:ext uri="{BB962C8B-B14F-4D97-AF65-F5344CB8AC3E}">
        <p14:creationId xmlns:p14="http://schemas.microsoft.com/office/powerpoint/2010/main" val="412302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0" dirty="0">
                <a:latin typeface="Avenir Medium"/>
              </a:rPr>
              <a:t>Test</a:t>
            </a:r>
            <a:r>
              <a:rPr dirty="0"/>
              <a:t> </a:t>
            </a:r>
            <a:r>
              <a:rPr lang="fr-FR" b="0" dirty="0">
                <a:latin typeface="Avenir Medium"/>
              </a:rPr>
              <a:t>je </a:t>
            </a:r>
            <a:r>
              <a:rPr lang="fr-FR" b="0" dirty="0" err="1">
                <a:latin typeface="Avenir Medium"/>
              </a:rPr>
              <a:t>wachtwoord</a:t>
            </a:r>
            <a:r>
              <a:rPr lang="fr-FR" b="0" dirty="0">
                <a:latin typeface="Avenir Medium"/>
              </a:rPr>
              <a:t>!</a:t>
            </a:r>
            <a:endParaRPr lang="nl-BE" b="0" dirty="0">
              <a:latin typeface="Avenir Medium"/>
              <a:cs typeface="Avenir Medium"/>
            </a:endParaRPr>
          </a:p>
        </p:txBody>
      </p:sp>
      <p:sp>
        <p:nvSpPr>
          <p:cNvPr id="3" name="Espace réservé du contenu 2"/>
          <p:cNvSpPr>
            <a:spLocks noGrp="1"/>
          </p:cNvSpPr>
          <p:nvPr>
            <p:ph idx="1"/>
          </p:nvPr>
        </p:nvSpPr>
        <p:spPr/>
        <p:txBody>
          <a:bodyPr/>
          <a:lstStyle/>
          <a:p>
            <a:pPr marL="0" indent="0" algn="ctr">
              <a:buNone/>
            </a:pPr>
            <a:r>
              <a:rPr lang="fr-FR" dirty="0">
                <a:solidFill>
                  <a:srgbClr val="404040"/>
                </a:solidFill>
              </a:rPr>
              <a:t>Weet je in hoeveel tijd een hacker </a:t>
            </a:r>
            <a:r>
              <a:rPr lang="fr-FR" dirty="0" err="1">
                <a:solidFill>
                  <a:srgbClr val="404040"/>
                </a:solidFill>
              </a:rPr>
              <a:t>jouw</a:t>
            </a:r>
            <a:r>
              <a:rPr lang="fr-FR" dirty="0">
                <a:solidFill>
                  <a:srgbClr val="404040"/>
                </a:solidFill>
              </a:rPr>
              <a:t> </a:t>
            </a:r>
            <a:r>
              <a:rPr lang="fr-FR" dirty="0" err="1"/>
              <a:t>wachtwoord</a:t>
            </a:r>
            <a:r>
              <a:rPr lang="fr-FR" dirty="0"/>
              <a:t> kan </a:t>
            </a:r>
            <a:r>
              <a:rPr lang="fr-FR" dirty="0">
                <a:solidFill>
                  <a:srgbClr val="404040"/>
                </a:solidFill>
              </a:rPr>
              <a:t>achterhalen? Test online hoe sterk het is!</a:t>
            </a:r>
            <a:endParaRPr lang="nl-BE" dirty="0">
              <a:solidFill>
                <a:srgbClr val="404040"/>
              </a:solidFill>
            </a:endParaRPr>
          </a:p>
        </p:txBody>
      </p:sp>
      <p:sp>
        <p:nvSpPr>
          <p:cNvPr id="4" name="Espace réservé du numéro de diapositive 3"/>
          <p:cNvSpPr>
            <a:spLocks noGrp="1"/>
          </p:cNvSpPr>
          <p:nvPr>
            <p:ph type="sldNum" sz="quarter" idx="10"/>
          </p:nvPr>
        </p:nvSpPr>
        <p:spPr/>
        <p:txBody>
          <a:bodyPr/>
          <a:lstStyle/>
          <a:p>
            <a:pPr>
              <a:defRPr/>
            </a:pPr>
            <a:fld id="{2445E06D-40C8-EA46-88DD-7A5FD2B50BC1}" type="slidenum">
              <a:rPr lang="en-US" altLang="en-US" smtClean="0"/>
              <a:pPr>
                <a:defRPr/>
              </a:pPr>
              <a:t>6</a:t>
            </a:fld>
            <a:endParaRPr lang="nl-BE" altLang="en-US" dirty="0"/>
          </a:p>
        </p:txBody>
      </p:sp>
      <p:sp>
        <p:nvSpPr>
          <p:cNvPr id="6" name="ZoneTexte 5">
            <a:hlinkClick r:id="rId3"/>
          </p:cNvPr>
          <p:cNvSpPr txBox="1"/>
          <p:nvPr/>
        </p:nvSpPr>
        <p:spPr bwMode="auto">
          <a:xfrm>
            <a:off x="3398690" y="3175872"/>
            <a:ext cx="2347254" cy="506256"/>
          </a:xfrm>
          <a:prstGeom prst="rect">
            <a:avLst/>
          </a:prstGeom>
          <a:solidFill>
            <a:srgbClr val="EB5C4E"/>
          </a:solidFill>
          <a:ln>
            <a:noFill/>
          </a:ln>
          <a:extLst/>
        </p:spPr>
        <p:txBody>
          <a:bodyPr wrap="square" lIns="144000" tIns="144000" rIns="144000" bIns="144000" rtlCol="0" anchor="ctr" anchorCtr="0">
            <a:spAutoFit/>
          </a:bodyPr>
          <a:lstStyle/>
          <a:p>
            <a:pPr algn="ctr" eaLnBrk="1" hangingPunct="1"/>
            <a:r>
              <a:rPr lang="fr-FR" sz="1400" dirty="0">
                <a:solidFill>
                  <a:prstClr val="white"/>
                </a:solidFill>
                <a:latin typeface="Avenir Heavy"/>
              </a:rPr>
              <a:t>Doe de onlinetest</a:t>
            </a:r>
            <a:endParaRPr lang="nl-BE" sz="1400" dirty="0">
              <a:solidFill>
                <a:prstClr val="white"/>
              </a:solidFill>
              <a:latin typeface="Avenir Heavy"/>
              <a:cs typeface="Avenir Heavy"/>
            </a:endParaRPr>
          </a:p>
        </p:txBody>
      </p:sp>
    </p:spTree>
    <p:extLst>
      <p:ext uri="{BB962C8B-B14F-4D97-AF65-F5344CB8AC3E}">
        <p14:creationId xmlns:p14="http://schemas.microsoft.com/office/powerpoint/2010/main" val="3882179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1"/>
          <p:cNvSpPr>
            <a:spLocks noGrp="1"/>
          </p:cNvSpPr>
          <p:nvPr>
            <p:ph type="title"/>
          </p:nvPr>
        </p:nvSpPr>
        <p:spPr/>
        <p:txBody>
          <a:bodyPr>
            <a:normAutofit fontScale="90000"/>
          </a:bodyPr>
          <a:lstStyle/>
          <a:p>
            <a:r>
              <a:rPr lang="fr-FR" b="0" dirty="0">
                <a:latin typeface="Avenir Heavy"/>
              </a:rPr>
              <a:t>Hoe je </a:t>
            </a:r>
            <a:r>
              <a:rPr lang="fr-FR" b="0" dirty="0" err="1">
                <a:latin typeface="Avenir Heavy"/>
              </a:rPr>
              <a:t>wachtwoord</a:t>
            </a:r>
            <a:r>
              <a:rPr lang="fr-FR" b="0" dirty="0">
                <a:latin typeface="Avenir Heavy"/>
              </a:rPr>
              <a:t> </a:t>
            </a:r>
            <a:r>
              <a:rPr lang="fr-FR" b="0" dirty="0" err="1">
                <a:latin typeface="Avenir Heavy"/>
              </a:rPr>
              <a:t>veiliger</a:t>
            </a:r>
            <a:r>
              <a:rPr lang="fr-FR" b="0" dirty="0">
                <a:latin typeface="Avenir Heavy"/>
              </a:rPr>
              <a:t> maken?</a:t>
            </a:r>
            <a:endParaRPr lang="nl-BE" b="0" dirty="0">
              <a:latin typeface="Avenir Heavy"/>
              <a:cs typeface="Avenir Heavy"/>
            </a:endParaRPr>
          </a:p>
        </p:txBody>
      </p:sp>
      <p:sp>
        <p:nvSpPr>
          <p:cNvPr id="3" name="Espace réservé du contenu 2"/>
          <p:cNvSpPr>
            <a:spLocks noGrp="1"/>
          </p:cNvSpPr>
          <p:nvPr>
            <p:ph idx="1"/>
          </p:nvPr>
        </p:nvSpPr>
        <p:spPr>
          <a:xfrm>
            <a:off x="4613835" y="1679913"/>
            <a:ext cx="3606800" cy="4525963"/>
          </a:xfrm>
        </p:spPr>
        <p:txBody>
          <a:bodyPr/>
          <a:lstStyle/>
          <a:p>
            <a:pPr marL="0" indent="0">
              <a:spcAft>
                <a:spcPts val="600"/>
              </a:spcAft>
              <a:buNone/>
            </a:pPr>
            <a:r>
              <a:rPr lang="fr-FR" b="0" dirty="0">
                <a:solidFill>
                  <a:srgbClr val="404040"/>
                </a:solidFill>
                <a:latin typeface="Avenir Heavy"/>
              </a:rPr>
              <a:t>De criteria:</a:t>
            </a:r>
          </a:p>
          <a:p>
            <a:r>
              <a:rPr lang="fr-FR" b="0" dirty="0">
                <a:solidFill>
                  <a:srgbClr val="404040"/>
                </a:solidFill>
              </a:rPr>
              <a:t>Lengte </a:t>
            </a:r>
            <a:r>
              <a:rPr lang="fr-FR" b="0" dirty="0" err="1">
                <a:solidFill>
                  <a:srgbClr val="404040"/>
                </a:solidFill>
              </a:rPr>
              <a:t>tussen</a:t>
            </a:r>
            <a:r>
              <a:rPr lang="fr-FR" b="0" dirty="0">
                <a:solidFill>
                  <a:srgbClr val="404040"/>
                </a:solidFill>
              </a:rPr>
              <a:t> 14 en 20 karakters</a:t>
            </a:r>
          </a:p>
          <a:p>
            <a:r>
              <a:rPr lang="fr-FR" b="0" dirty="0" err="1"/>
              <a:t>Maak</a:t>
            </a:r>
            <a:r>
              <a:rPr lang="fr-FR" b="0" dirty="0"/>
              <a:t> </a:t>
            </a:r>
            <a:r>
              <a:rPr lang="fr-FR" b="0" dirty="0" err="1"/>
              <a:t>wacht</a:t>
            </a:r>
            <a:r>
              <a:rPr lang="fr-FR" b="0" dirty="0" err="1">
                <a:solidFill>
                  <a:srgbClr val="404040"/>
                </a:solidFill>
              </a:rPr>
              <a:t>zinnen</a:t>
            </a:r>
            <a:endParaRPr lang="fr-FR" b="0" dirty="0">
              <a:solidFill>
                <a:srgbClr val="404040"/>
              </a:solidFill>
            </a:endParaRPr>
          </a:p>
          <a:p>
            <a:r>
              <a:rPr lang="fr-FR" b="0" dirty="0" err="1">
                <a:solidFill>
                  <a:srgbClr val="404040"/>
                </a:solidFill>
              </a:rPr>
              <a:t>Spaties</a:t>
            </a:r>
            <a:r>
              <a:rPr lang="fr-FR" b="0" dirty="0">
                <a:solidFill>
                  <a:srgbClr val="404040"/>
                </a:solidFill>
              </a:rPr>
              <a:t>, </a:t>
            </a:r>
            <a:r>
              <a:rPr lang="fr-FR" b="0" dirty="0" err="1"/>
              <a:t>h</a:t>
            </a:r>
            <a:r>
              <a:rPr lang="fr-FR" b="0" dirty="0" err="1">
                <a:solidFill>
                  <a:srgbClr val="404040"/>
                </a:solidFill>
              </a:rPr>
              <a:t>oofd</a:t>
            </a:r>
            <a:r>
              <a:rPr lang="fr-FR" b="0" dirty="0">
                <a:solidFill>
                  <a:srgbClr val="404040"/>
                </a:solidFill>
              </a:rPr>
              <a:t>- en kleine letters</a:t>
            </a:r>
          </a:p>
          <a:p>
            <a:r>
              <a:rPr lang="fr-FR" b="0" dirty="0" err="1">
                <a:solidFill>
                  <a:srgbClr val="404040"/>
                </a:solidFill>
              </a:rPr>
              <a:t>Cijfers</a:t>
            </a:r>
            <a:r>
              <a:rPr lang="fr-FR" b="0" dirty="0">
                <a:solidFill>
                  <a:srgbClr val="404040"/>
                </a:solidFill>
              </a:rPr>
              <a:t> en </a:t>
            </a:r>
            <a:r>
              <a:rPr lang="fr-FR" b="0" dirty="0" err="1">
                <a:solidFill>
                  <a:srgbClr val="404040"/>
                </a:solidFill>
              </a:rPr>
              <a:t>speciale</a:t>
            </a:r>
            <a:r>
              <a:rPr lang="fr-FR" b="0" dirty="0">
                <a:solidFill>
                  <a:srgbClr val="404040"/>
                </a:solidFill>
              </a:rPr>
              <a:t> </a:t>
            </a:r>
            <a:r>
              <a:rPr lang="fr-FR" b="0" dirty="0" err="1">
                <a:solidFill>
                  <a:srgbClr val="404040"/>
                </a:solidFill>
              </a:rPr>
              <a:t>tekens</a:t>
            </a:r>
            <a:endParaRPr lang="fr-FR" b="0" dirty="0">
              <a:solidFill>
                <a:srgbClr val="404040"/>
              </a:solidFill>
            </a:endParaRPr>
          </a:p>
          <a:p>
            <a:endParaRPr lang="fr-FR" b="0" dirty="0"/>
          </a:p>
          <a:p>
            <a:pPr marL="0" indent="0">
              <a:buNone/>
            </a:pPr>
            <a:r>
              <a:rPr lang="fr-FR" b="0" dirty="0">
                <a:hlinkClick r:id="rId3"/>
              </a:rPr>
              <a:t>Dit </a:t>
            </a:r>
            <a:r>
              <a:rPr lang="fr-FR" b="0" dirty="0" err="1">
                <a:hlinkClick r:id="rId3"/>
              </a:rPr>
              <a:t>leuke</a:t>
            </a:r>
            <a:r>
              <a:rPr lang="fr-FR" b="0" dirty="0">
                <a:hlinkClick r:id="rId3"/>
              </a:rPr>
              <a:t> </a:t>
            </a:r>
            <a:r>
              <a:rPr lang="fr-FR" b="0" dirty="0" err="1">
                <a:hlinkClick r:id="rId3"/>
              </a:rPr>
              <a:t>filmpje</a:t>
            </a:r>
            <a:r>
              <a:rPr lang="fr-FR" b="0" dirty="0">
                <a:hlinkClick r:id="rId3"/>
              </a:rPr>
              <a:t> (‘Longer </a:t>
            </a:r>
            <a:r>
              <a:rPr lang="fr-FR" b="0" dirty="0" err="1">
                <a:hlinkClick r:id="rId3"/>
              </a:rPr>
              <a:t>is</a:t>
            </a:r>
            <a:r>
              <a:rPr lang="fr-FR" b="0" dirty="0">
                <a:hlinkClick r:id="rId3"/>
              </a:rPr>
              <a:t> </a:t>
            </a:r>
            <a:r>
              <a:rPr lang="fr-FR" b="0" dirty="0" err="1">
                <a:hlinkClick r:id="rId3"/>
              </a:rPr>
              <a:t>Stronger</a:t>
            </a:r>
            <a:r>
              <a:rPr lang="fr-FR" b="0" dirty="0">
                <a:hlinkClick r:id="rId3"/>
              </a:rPr>
              <a:t>’) </a:t>
            </a:r>
            <a:r>
              <a:rPr lang="fr-FR" b="0" dirty="0"/>
              <a:t>vat alles </a:t>
            </a:r>
            <a:r>
              <a:rPr lang="fr-FR" b="0" dirty="0" err="1"/>
              <a:t>samen</a:t>
            </a:r>
            <a:r>
              <a:rPr lang="fr-FR" b="0" dirty="0"/>
              <a:t>!</a:t>
            </a:r>
            <a:endParaRPr lang="fr-FR" b="0" dirty="0">
              <a:solidFill>
                <a:srgbClr val="404040"/>
              </a:solidFill>
            </a:endParaRP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en-US" altLang="en-US" smtClean="0"/>
              <a:pPr>
                <a:defRPr/>
              </a:pPr>
              <a:t>7</a:t>
            </a:fld>
            <a:endParaRPr lang="nl-BE" altLang="en-US" dirty="0"/>
          </a:p>
        </p:txBody>
      </p:sp>
      <p:sp>
        <p:nvSpPr>
          <p:cNvPr id="11" name="ZoneTexte 10"/>
          <p:cNvSpPr txBox="1"/>
          <p:nvPr/>
        </p:nvSpPr>
        <p:spPr bwMode="auto">
          <a:xfrm>
            <a:off x="817897" y="812899"/>
            <a:ext cx="2630487"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a:solidFill>
                  <a:srgbClr val="457A8C"/>
                </a:solidFill>
                <a:latin typeface="Avenir Heavy"/>
              </a:rPr>
              <a:t>Ga </a:t>
            </a:r>
            <a:r>
              <a:rPr lang="fr-FR" sz="2800" b="1" dirty="0" err="1">
                <a:solidFill>
                  <a:srgbClr val="457A8C"/>
                </a:solidFill>
                <a:latin typeface="Avenir Heavy"/>
              </a:rPr>
              <a:t>voor</a:t>
            </a:r>
            <a:r>
              <a:rPr lang="fr-FR" sz="2800" b="1" dirty="0">
                <a:solidFill>
                  <a:srgbClr val="457A8C"/>
                </a:solidFill>
                <a:latin typeface="Avenir Heavy"/>
              </a:rPr>
              <a:t> </a:t>
            </a:r>
            <a:r>
              <a:rPr lang="fr-FR" sz="2800" b="1" dirty="0" err="1">
                <a:solidFill>
                  <a:srgbClr val="457A8C"/>
                </a:solidFill>
                <a:latin typeface="Avenir Heavy"/>
              </a:rPr>
              <a:t>lang</a:t>
            </a:r>
            <a:r>
              <a:rPr lang="fr-FR" sz="2800" b="1" dirty="0">
                <a:solidFill>
                  <a:srgbClr val="457A8C"/>
                </a:solidFill>
                <a:latin typeface="Avenir Heavy"/>
              </a:rPr>
              <a:t> </a:t>
            </a:r>
            <a:r>
              <a:rPr lang="fr-FR" sz="2000" b="1" dirty="0" err="1">
                <a:solidFill>
                  <a:srgbClr val="457A8C"/>
                </a:solidFill>
                <a:latin typeface="Avenir Book" charset="0"/>
              </a:rPr>
              <a:t>Maak</a:t>
            </a:r>
            <a:r>
              <a:rPr lang="fr-FR" sz="2000" b="1" dirty="0">
                <a:solidFill>
                  <a:srgbClr val="457A8C"/>
                </a:solidFill>
                <a:latin typeface="Avenir Book" charset="0"/>
              </a:rPr>
              <a:t> het de hackers niet te </a:t>
            </a:r>
            <a:r>
              <a:rPr lang="fr-FR" sz="2000" b="1" dirty="0" err="1">
                <a:solidFill>
                  <a:srgbClr val="457A8C"/>
                </a:solidFill>
                <a:latin typeface="Avenir Book" charset="0"/>
              </a:rPr>
              <a:t>makkelijk</a:t>
            </a:r>
            <a:r>
              <a:rPr lang="fr-FR" sz="2000" b="1" dirty="0">
                <a:solidFill>
                  <a:srgbClr val="457A8C"/>
                </a:solidFill>
                <a:latin typeface="Avenir Book" charset="0"/>
              </a:rPr>
              <a:t> </a:t>
            </a:r>
            <a:endParaRPr lang="nl-BE" sz="2400" b="1" dirty="0">
              <a:solidFill>
                <a:srgbClr val="457A8C"/>
              </a:solidFill>
              <a:latin typeface="Avenir Book" charset="0"/>
            </a:endParaRPr>
          </a:p>
        </p:txBody>
      </p:sp>
    </p:spTree>
    <p:extLst>
      <p:ext uri="{BB962C8B-B14F-4D97-AF65-F5344CB8AC3E}">
        <p14:creationId xmlns:p14="http://schemas.microsoft.com/office/powerpoint/2010/main" val="289059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0" dirty="0">
                <a:latin typeface="Avenir Heavy"/>
              </a:rPr>
              <a:t>Wat doe je tegen het hacken van je </a:t>
            </a:r>
            <a:r>
              <a:rPr lang="fr-FR" b="0" dirty="0" err="1">
                <a:latin typeface="Avenir Heavy"/>
              </a:rPr>
              <a:t>wachtwoord</a:t>
            </a:r>
            <a:r>
              <a:rPr lang="fr-FR" b="0" dirty="0">
                <a:latin typeface="Avenir Heavy"/>
              </a:rPr>
              <a:t>?</a:t>
            </a:r>
            <a:endParaRPr lang="nl-BE" b="0" dirty="0">
              <a:latin typeface="Avenir Heavy"/>
              <a:cs typeface="Avenir Heavy"/>
            </a:endParaRPr>
          </a:p>
        </p:txBody>
      </p:sp>
      <p:sp>
        <p:nvSpPr>
          <p:cNvPr id="3" name="Espace réservé du contenu 2"/>
          <p:cNvSpPr>
            <a:spLocks noGrp="1"/>
          </p:cNvSpPr>
          <p:nvPr>
            <p:ph idx="1"/>
          </p:nvPr>
        </p:nvSpPr>
        <p:spPr/>
        <p:txBody>
          <a:bodyPr/>
          <a:lstStyle/>
          <a:p>
            <a:pPr marL="0" indent="0">
              <a:spcAft>
                <a:spcPts val="600"/>
              </a:spcAft>
              <a:buNone/>
            </a:pPr>
            <a:r>
              <a:rPr lang="fr-FR" b="0" dirty="0">
                <a:solidFill>
                  <a:srgbClr val="404040"/>
                </a:solidFill>
                <a:latin typeface="Avenir Heavy"/>
              </a:rPr>
              <a:t>Goede reflexen:</a:t>
            </a:r>
          </a:p>
          <a:p>
            <a:r>
              <a:rPr lang="fr-FR" b="0" dirty="0" err="1">
                <a:solidFill>
                  <a:srgbClr val="404040"/>
                </a:solidFill>
              </a:rPr>
              <a:t>Verschillend</a:t>
            </a:r>
            <a:r>
              <a:rPr lang="fr-FR" b="0" dirty="0">
                <a:solidFill>
                  <a:srgbClr val="404040"/>
                </a:solidFill>
              </a:rPr>
              <a:t> voor privé en </a:t>
            </a:r>
            <a:r>
              <a:rPr lang="fr-FR" b="0" dirty="0" err="1">
                <a:solidFill>
                  <a:srgbClr val="404040"/>
                </a:solidFill>
              </a:rPr>
              <a:t>werk</a:t>
            </a:r>
            <a:endParaRPr lang="fr-FR" b="0" dirty="0">
              <a:solidFill>
                <a:srgbClr val="404040"/>
              </a:solidFill>
            </a:endParaRPr>
          </a:p>
          <a:p>
            <a:r>
              <a:rPr lang="fr-FR" b="0" dirty="0" err="1"/>
              <a:t>Verschillend</a:t>
            </a:r>
            <a:r>
              <a:rPr lang="fr-FR" b="0" dirty="0"/>
              <a:t> per </a:t>
            </a:r>
            <a:r>
              <a:rPr lang="fr-FR" b="0" dirty="0" err="1"/>
              <a:t>toepassing</a:t>
            </a:r>
            <a:r>
              <a:rPr lang="fr-FR" b="0" dirty="0"/>
              <a:t>/per </a:t>
            </a:r>
            <a:r>
              <a:rPr lang="fr-FR" b="0" dirty="0" err="1"/>
              <a:t>account</a:t>
            </a:r>
            <a:endParaRPr lang="fr-FR" b="0" dirty="0">
              <a:solidFill>
                <a:srgbClr val="404040"/>
              </a:solidFill>
            </a:endParaRPr>
          </a:p>
          <a:p>
            <a:r>
              <a:rPr lang="fr-FR" b="0" dirty="0" err="1">
                <a:solidFill>
                  <a:schemeClr val="tx1">
                    <a:lumMod val="65000"/>
                    <a:lumOff val="35000"/>
                  </a:schemeClr>
                </a:solidFill>
              </a:rPr>
              <a:t>Dubbele</a:t>
            </a:r>
            <a:r>
              <a:rPr lang="fr-FR" b="0" dirty="0">
                <a:solidFill>
                  <a:schemeClr val="tx1">
                    <a:lumMod val="65000"/>
                    <a:lumOff val="35000"/>
                  </a:schemeClr>
                </a:solidFill>
              </a:rPr>
              <a:t> </a:t>
            </a:r>
            <a:r>
              <a:rPr lang="fr-FR" b="0" dirty="0" err="1">
                <a:solidFill>
                  <a:schemeClr val="tx1">
                    <a:lumMod val="65000"/>
                    <a:lumOff val="35000"/>
                  </a:schemeClr>
                </a:solidFill>
              </a:rPr>
              <a:t>controle</a:t>
            </a:r>
            <a:r>
              <a:rPr lang="fr-FR" b="0" dirty="0">
                <a:solidFill>
                  <a:schemeClr val="tx1">
                    <a:lumMod val="65000"/>
                    <a:lumOff val="35000"/>
                  </a:schemeClr>
                </a:solidFill>
              </a:rPr>
              <a:t> / Multi-factor </a:t>
            </a:r>
            <a:r>
              <a:rPr lang="fr-FR" b="0" dirty="0" err="1">
                <a:solidFill>
                  <a:schemeClr val="tx1">
                    <a:lumMod val="65000"/>
                    <a:lumOff val="35000"/>
                  </a:schemeClr>
                </a:solidFill>
              </a:rPr>
              <a:t>authenticiatie</a:t>
            </a:r>
            <a:endParaRPr lang="fr-FR" b="0" dirty="0">
              <a:solidFill>
                <a:schemeClr val="tx1">
                  <a:lumMod val="65000"/>
                  <a:lumOff val="35000"/>
                </a:schemeClr>
              </a:solidFill>
            </a:endParaRPr>
          </a:p>
          <a:p>
            <a:r>
              <a:rPr lang="fr-FR" b="0" dirty="0" err="1">
                <a:solidFill>
                  <a:schemeClr val="tx1">
                    <a:lumMod val="65000"/>
                    <a:lumOff val="35000"/>
                  </a:schemeClr>
                </a:solidFill>
              </a:rPr>
              <a:t>Voor</a:t>
            </a:r>
            <a:r>
              <a:rPr lang="fr-FR" b="0" dirty="0">
                <a:solidFill>
                  <a:schemeClr val="tx1">
                    <a:lumMod val="65000"/>
                    <a:lumOff val="35000"/>
                  </a:schemeClr>
                </a:solidFill>
              </a:rPr>
              <a:t> </a:t>
            </a:r>
            <a:r>
              <a:rPr lang="fr-FR" b="0" dirty="0" err="1">
                <a:solidFill>
                  <a:schemeClr val="tx1">
                    <a:lumMod val="65000"/>
                    <a:lumOff val="35000"/>
                  </a:schemeClr>
                </a:solidFill>
              </a:rPr>
              <a:t>belangrijke</a:t>
            </a:r>
            <a:r>
              <a:rPr lang="fr-FR" b="0" dirty="0">
                <a:solidFill>
                  <a:schemeClr val="tx1">
                    <a:lumMod val="65000"/>
                    <a:lumOff val="35000"/>
                  </a:schemeClr>
                </a:solidFill>
              </a:rPr>
              <a:t> </a:t>
            </a:r>
            <a:r>
              <a:rPr lang="fr-FR" b="0" dirty="0" err="1">
                <a:solidFill>
                  <a:schemeClr val="tx1">
                    <a:lumMod val="65000"/>
                    <a:lumOff val="35000"/>
                  </a:schemeClr>
                </a:solidFill>
              </a:rPr>
              <a:t>toepassingen</a:t>
            </a:r>
            <a:r>
              <a:rPr lang="fr-FR" b="0" dirty="0">
                <a:solidFill>
                  <a:schemeClr val="tx1">
                    <a:lumMod val="65000"/>
                    <a:lumOff val="35000"/>
                  </a:schemeClr>
                </a:solidFill>
              </a:rPr>
              <a:t>/</a:t>
            </a:r>
            <a:r>
              <a:rPr lang="fr-FR" b="0" dirty="0" err="1">
                <a:solidFill>
                  <a:schemeClr val="tx1">
                    <a:lumMod val="65000"/>
                    <a:lumOff val="35000"/>
                  </a:schemeClr>
                </a:solidFill>
              </a:rPr>
              <a:t>accounts</a:t>
            </a:r>
            <a:r>
              <a:rPr lang="fr-FR" b="0" dirty="0">
                <a:solidFill>
                  <a:schemeClr val="tx1">
                    <a:lumMod val="65000"/>
                    <a:lumOff val="35000"/>
                  </a:schemeClr>
                </a:solidFill>
              </a:rPr>
              <a:t>: </a:t>
            </a:r>
            <a:r>
              <a:rPr lang="fr-FR" b="0" dirty="0" err="1">
                <a:solidFill>
                  <a:schemeClr val="tx1">
                    <a:lumMod val="65000"/>
                    <a:lumOff val="35000"/>
                  </a:schemeClr>
                </a:solidFill>
              </a:rPr>
              <a:t>maak</a:t>
            </a:r>
            <a:r>
              <a:rPr lang="fr-FR" b="0" dirty="0">
                <a:solidFill>
                  <a:schemeClr val="tx1">
                    <a:lumMod val="65000"/>
                    <a:lumOff val="35000"/>
                  </a:schemeClr>
                </a:solidFill>
              </a:rPr>
              <a:t> je </a:t>
            </a:r>
            <a:r>
              <a:rPr lang="fr-FR" b="0" dirty="0" err="1">
                <a:solidFill>
                  <a:schemeClr val="tx1">
                    <a:lumMod val="65000"/>
                    <a:lumOff val="35000"/>
                  </a:schemeClr>
                </a:solidFill>
              </a:rPr>
              <a:t>wachtwoord</a:t>
            </a:r>
            <a:r>
              <a:rPr lang="fr-FR" b="0" dirty="0">
                <a:solidFill>
                  <a:schemeClr val="tx1">
                    <a:lumMod val="65000"/>
                    <a:lumOff val="35000"/>
                  </a:schemeClr>
                </a:solidFill>
              </a:rPr>
              <a:t> </a:t>
            </a:r>
            <a:r>
              <a:rPr lang="fr-FR" b="0" dirty="0" err="1">
                <a:solidFill>
                  <a:schemeClr val="tx1">
                    <a:lumMod val="65000"/>
                    <a:lumOff val="35000"/>
                  </a:schemeClr>
                </a:solidFill>
              </a:rPr>
              <a:t>nog</a:t>
            </a:r>
            <a:r>
              <a:rPr lang="fr-FR" b="0" dirty="0">
                <a:solidFill>
                  <a:schemeClr val="tx1">
                    <a:lumMod val="65000"/>
                    <a:lumOff val="35000"/>
                  </a:schemeClr>
                </a:solidFill>
              </a:rPr>
              <a:t> langer/complexer en pas </a:t>
            </a:r>
            <a:r>
              <a:rPr lang="fr-FR" b="0" dirty="0" err="1">
                <a:solidFill>
                  <a:schemeClr val="tx1">
                    <a:lumMod val="65000"/>
                    <a:lumOff val="35000"/>
                  </a:schemeClr>
                </a:solidFill>
              </a:rPr>
              <a:t>dubbele</a:t>
            </a:r>
            <a:r>
              <a:rPr lang="fr-FR" b="0" dirty="0">
                <a:solidFill>
                  <a:schemeClr val="tx1">
                    <a:lumMod val="65000"/>
                    <a:lumOff val="35000"/>
                  </a:schemeClr>
                </a:solidFill>
              </a:rPr>
              <a:t> </a:t>
            </a:r>
            <a:r>
              <a:rPr lang="fr-FR" b="0" dirty="0" err="1">
                <a:solidFill>
                  <a:schemeClr val="tx1">
                    <a:lumMod val="65000"/>
                    <a:lumOff val="35000"/>
                  </a:schemeClr>
                </a:solidFill>
              </a:rPr>
              <a:t>controle</a:t>
            </a:r>
            <a:r>
              <a:rPr lang="fr-FR" b="0" dirty="0">
                <a:solidFill>
                  <a:schemeClr val="tx1">
                    <a:lumMod val="65000"/>
                    <a:lumOff val="35000"/>
                  </a:schemeClr>
                </a:solidFill>
              </a:rPr>
              <a:t>  </a:t>
            </a:r>
            <a:r>
              <a:rPr lang="fr-FR" b="0" dirty="0" err="1">
                <a:solidFill>
                  <a:schemeClr val="tx1">
                    <a:lumMod val="65000"/>
                    <a:lumOff val="35000"/>
                  </a:schemeClr>
                </a:solidFill>
              </a:rPr>
              <a:t>toe</a:t>
            </a:r>
            <a:r>
              <a:rPr lang="fr-FR" b="0" dirty="0">
                <a:solidFill>
                  <a:schemeClr val="tx1">
                    <a:lumMod val="65000"/>
                    <a:lumOff val="35000"/>
                  </a:schemeClr>
                </a:solidFill>
              </a:rPr>
              <a:t>. </a:t>
            </a:r>
          </a:p>
          <a:p>
            <a:r>
              <a:rPr lang="fr-FR" b="0" dirty="0">
                <a:solidFill>
                  <a:srgbClr val="404040"/>
                </a:solidFill>
              </a:rPr>
              <a:t>Niet in de browser/niet in </a:t>
            </a:r>
            <a:r>
              <a:rPr lang="fr-FR" b="0" dirty="0" err="1">
                <a:solidFill>
                  <a:srgbClr val="404040"/>
                </a:solidFill>
              </a:rPr>
              <a:t>een</a:t>
            </a:r>
            <a:r>
              <a:rPr lang="fr-FR" b="0" dirty="0">
                <a:solidFill>
                  <a:srgbClr val="404040"/>
                </a:solidFill>
              </a:rPr>
              <a:t> file</a:t>
            </a:r>
          </a:p>
          <a:p>
            <a:r>
              <a:rPr lang="fr-FR" b="0" dirty="0" err="1"/>
              <a:t>Verander</a:t>
            </a:r>
            <a:r>
              <a:rPr lang="fr-FR" b="0" dirty="0"/>
              <a:t> min. 1x per </a:t>
            </a:r>
            <a:r>
              <a:rPr lang="fr-FR" b="0" dirty="0" err="1"/>
              <a:t>jaar</a:t>
            </a:r>
            <a:endParaRPr lang="fr-FR" b="0" dirty="0">
              <a:solidFill>
                <a:srgbClr val="404040"/>
              </a:solidFill>
            </a:endParaRPr>
          </a:p>
          <a:p>
            <a:r>
              <a:rPr lang="fr-FR" b="0" dirty="0" err="1">
                <a:solidFill>
                  <a:srgbClr val="404040"/>
                </a:solidFill>
              </a:rPr>
              <a:t>Vertrouwelijk</a:t>
            </a:r>
            <a:endParaRPr lang="fr-FR" b="0" dirty="0">
              <a:solidFill>
                <a:srgbClr val="404040"/>
              </a:solidFill>
            </a:endParaRPr>
          </a:p>
          <a:p>
            <a:r>
              <a:rPr lang="fr-FR" b="0" dirty="0" err="1"/>
              <a:t>Gebruik</a:t>
            </a:r>
            <a:r>
              <a:rPr lang="fr-FR" b="0" dirty="0"/>
              <a:t> </a:t>
            </a:r>
            <a:r>
              <a:rPr lang="fr-FR" b="0" dirty="0" err="1"/>
              <a:t>een</a:t>
            </a:r>
            <a:r>
              <a:rPr lang="fr-FR" b="0" dirty="0"/>
              <a:t> </a:t>
            </a:r>
            <a:r>
              <a:rPr lang="fr-FR" b="0" dirty="0" err="1"/>
              <a:t>wachtwoordmanager</a:t>
            </a:r>
            <a:endParaRPr lang="nl-BE" b="0" dirty="0">
              <a:solidFill>
                <a:srgbClr val="404040"/>
              </a:solidFill>
            </a:endParaRPr>
          </a:p>
          <a:p>
            <a:endParaRPr lang="nl-BE" b="0" dirty="0">
              <a:solidFill>
                <a:schemeClr val="tx1">
                  <a:lumMod val="65000"/>
                  <a:lumOff val="35000"/>
                </a:schemeClr>
              </a:solidFill>
            </a:endParaRPr>
          </a:p>
          <a:p>
            <a:endParaRPr lang="nl-BE" b="0" dirty="0">
              <a:solidFill>
                <a:schemeClr val="tx1">
                  <a:lumMod val="65000"/>
                  <a:lumOff val="35000"/>
                </a:schemeClr>
              </a:solidFill>
            </a:endParaRPr>
          </a:p>
          <a:p>
            <a:endParaRPr lang="nl-BE" b="0" dirty="0">
              <a:solidFill>
                <a:schemeClr val="tx1">
                  <a:lumMod val="65000"/>
                  <a:lumOff val="35000"/>
                </a:schemeClr>
              </a:solidFill>
            </a:endParaRP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en-US" altLang="en-US" smtClean="0"/>
              <a:pPr>
                <a:defRPr/>
              </a:pPr>
              <a:t>8</a:t>
            </a:fld>
            <a:endParaRPr lang="nl-BE" altLang="en-US" dirty="0"/>
          </a:p>
        </p:txBody>
      </p:sp>
      <p:sp>
        <p:nvSpPr>
          <p:cNvPr id="7" name="ZoneTexte 6"/>
          <p:cNvSpPr txBox="1"/>
          <p:nvPr/>
        </p:nvSpPr>
        <p:spPr bwMode="auto">
          <a:xfrm>
            <a:off x="817897" y="812899"/>
            <a:ext cx="2630487" cy="2077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a:solidFill>
                  <a:srgbClr val="457A8C"/>
                </a:solidFill>
                <a:latin typeface="Avenir Heavy"/>
              </a:rPr>
              <a:t>Wees </a:t>
            </a:r>
          </a:p>
          <a:p>
            <a:pPr eaLnBrk="1" hangingPunct="1"/>
            <a:r>
              <a:rPr lang="fr-FR" sz="2800" b="1" dirty="0" err="1">
                <a:solidFill>
                  <a:srgbClr val="457A8C"/>
                </a:solidFill>
                <a:latin typeface="Avenir Heavy"/>
              </a:rPr>
              <a:t>nog</a:t>
            </a:r>
            <a:r>
              <a:rPr lang="fr-FR" sz="2800" b="1" dirty="0">
                <a:solidFill>
                  <a:srgbClr val="457A8C"/>
                </a:solidFill>
                <a:latin typeface="Avenir Heavy"/>
              </a:rPr>
              <a:t> </a:t>
            </a:r>
            <a:r>
              <a:rPr lang="fr-FR" sz="2800" b="1" dirty="0" err="1">
                <a:solidFill>
                  <a:srgbClr val="457A8C"/>
                </a:solidFill>
                <a:latin typeface="Avenir Heavy"/>
              </a:rPr>
              <a:t>voorzichtiger</a:t>
            </a:r>
            <a:endParaRPr lang="fr-FR" sz="2800" b="1" dirty="0">
              <a:solidFill>
                <a:srgbClr val="457A8C"/>
              </a:solidFill>
              <a:latin typeface="Avenir Heavy"/>
            </a:endParaRPr>
          </a:p>
          <a:p>
            <a:pPr eaLnBrk="1" hangingPunct="1">
              <a:spcBef>
                <a:spcPts val="600"/>
              </a:spcBef>
            </a:pPr>
            <a:r>
              <a:rPr lang="fr-FR" sz="2000" b="1" dirty="0">
                <a:solidFill>
                  <a:srgbClr val="457A8C"/>
                </a:solidFill>
                <a:latin typeface="Avenir Book" charset="0"/>
              </a:rPr>
              <a:t>Blijf de hackers een </a:t>
            </a:r>
            <a:r>
              <a:rPr lang="fr-FR" sz="2000" b="1" dirty="0" err="1">
                <a:solidFill>
                  <a:srgbClr val="457A8C"/>
                </a:solidFill>
                <a:latin typeface="Avenir Book" charset="0"/>
              </a:rPr>
              <a:t>lengte</a:t>
            </a:r>
            <a:r>
              <a:rPr lang="fr-FR" sz="2000" b="1" dirty="0">
                <a:solidFill>
                  <a:srgbClr val="457A8C"/>
                </a:solidFill>
                <a:latin typeface="Avenir Book" charset="0"/>
              </a:rPr>
              <a:t> </a:t>
            </a:r>
            <a:r>
              <a:rPr lang="fr-FR" sz="2000" b="1" dirty="0" err="1">
                <a:solidFill>
                  <a:srgbClr val="457A8C"/>
                </a:solidFill>
                <a:latin typeface="Avenir Book" charset="0"/>
              </a:rPr>
              <a:t>voor</a:t>
            </a:r>
            <a:r>
              <a:rPr lang="fr-FR" sz="2000" b="1" dirty="0">
                <a:solidFill>
                  <a:srgbClr val="457A8C"/>
                </a:solidFill>
                <a:latin typeface="Avenir Book" charset="0"/>
              </a:rPr>
              <a:t> </a:t>
            </a:r>
            <a:endParaRPr lang="nl-BE" sz="2400" b="1" dirty="0">
              <a:solidFill>
                <a:srgbClr val="457A8C"/>
              </a:solidFill>
              <a:latin typeface="Avenir Book" charset="0"/>
            </a:endParaRPr>
          </a:p>
        </p:txBody>
      </p:sp>
    </p:spTree>
    <p:extLst>
      <p:ext uri="{BB962C8B-B14F-4D97-AF65-F5344CB8AC3E}">
        <p14:creationId xmlns:p14="http://schemas.microsoft.com/office/powerpoint/2010/main" val="3325210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0" dirty="0">
                <a:latin typeface="Avenir Heavy"/>
              </a:rPr>
              <a:t>Hoe reageer je </a:t>
            </a:r>
            <a:r>
              <a:rPr dirty="0"/>
              <a:t/>
            </a:r>
            <a:br>
              <a:rPr dirty="0"/>
            </a:br>
            <a:r>
              <a:rPr lang="fr-FR" b="0" dirty="0">
                <a:latin typeface="Avenir Heavy"/>
              </a:rPr>
              <a:t>bij een aanval?</a:t>
            </a:r>
            <a:endParaRPr lang="nl-BE" b="0" dirty="0">
              <a:latin typeface="Avenir Heavy"/>
              <a:cs typeface="Avenir Heavy"/>
            </a:endParaRPr>
          </a:p>
        </p:txBody>
      </p:sp>
      <p:sp>
        <p:nvSpPr>
          <p:cNvPr id="3" name="Espace réservé du contenu 2"/>
          <p:cNvSpPr>
            <a:spLocks noGrp="1"/>
          </p:cNvSpPr>
          <p:nvPr>
            <p:ph idx="1"/>
          </p:nvPr>
        </p:nvSpPr>
        <p:spPr/>
        <p:txBody>
          <a:bodyPr/>
          <a:lstStyle/>
          <a:p>
            <a:pPr marL="0" indent="0">
              <a:spcAft>
                <a:spcPts val="600"/>
              </a:spcAft>
              <a:buNone/>
            </a:pPr>
            <a:r>
              <a:rPr lang="fr-FR" b="0" dirty="0">
                <a:solidFill>
                  <a:srgbClr val="404040"/>
                </a:solidFill>
                <a:latin typeface="Avenir Heavy"/>
              </a:rPr>
              <a:t>De middelen:</a:t>
            </a:r>
          </a:p>
          <a:p>
            <a:r>
              <a:rPr lang="fr-FR" b="0" dirty="0" err="1">
                <a:solidFill>
                  <a:srgbClr val="404040"/>
                </a:solidFill>
              </a:rPr>
              <a:t>Waarschuw</a:t>
            </a:r>
            <a:r>
              <a:rPr lang="fr-FR" b="0" dirty="0">
                <a:solidFill>
                  <a:srgbClr val="404040"/>
                </a:solidFill>
              </a:rPr>
              <a:t> de verantwoordelijke</a:t>
            </a:r>
          </a:p>
          <a:p>
            <a:r>
              <a:rPr lang="fr-FR" b="0" dirty="0" err="1">
                <a:solidFill>
                  <a:srgbClr val="404040"/>
                </a:solidFill>
              </a:rPr>
              <a:t>Contacteer</a:t>
            </a:r>
            <a:r>
              <a:rPr lang="fr-FR" b="0" dirty="0">
                <a:solidFill>
                  <a:srgbClr val="404040"/>
                </a:solidFill>
              </a:rPr>
              <a:t> </a:t>
            </a:r>
            <a:r>
              <a:rPr lang="fr-FR" b="0" dirty="0" err="1"/>
              <a:t>dienst</a:t>
            </a:r>
            <a:r>
              <a:rPr lang="fr-FR" b="0" dirty="0"/>
              <a:t> </a:t>
            </a:r>
            <a:r>
              <a:rPr lang="fr-FR" b="0" dirty="0" err="1"/>
              <a:t>gehackte</a:t>
            </a:r>
            <a:r>
              <a:rPr lang="fr-FR" b="0" dirty="0"/>
              <a:t> </a:t>
            </a:r>
            <a:r>
              <a:rPr lang="fr-FR" b="0" dirty="0" err="1">
                <a:solidFill>
                  <a:srgbClr val="404040"/>
                </a:solidFill>
              </a:rPr>
              <a:t>account</a:t>
            </a:r>
            <a:endParaRPr lang="fr-FR" b="0" dirty="0">
              <a:solidFill>
                <a:srgbClr val="404040"/>
              </a:solidFill>
            </a:endParaRPr>
          </a:p>
          <a:p>
            <a:r>
              <a:rPr lang="fr-FR" b="0" dirty="0" err="1">
                <a:solidFill>
                  <a:srgbClr val="404040"/>
                </a:solidFill>
              </a:rPr>
              <a:t>Waarschuw</a:t>
            </a:r>
            <a:r>
              <a:rPr lang="fr-FR" b="0" dirty="0">
                <a:solidFill>
                  <a:srgbClr val="404040"/>
                </a:solidFill>
              </a:rPr>
              <a:t> </a:t>
            </a:r>
            <a:r>
              <a:rPr lang="fr-FR" b="0" dirty="0" err="1">
                <a:solidFill>
                  <a:srgbClr val="404040"/>
                </a:solidFill>
              </a:rPr>
              <a:t>contacten</a:t>
            </a:r>
            <a:r>
              <a:rPr lang="fr-FR" b="0" dirty="0">
                <a:solidFill>
                  <a:srgbClr val="404040"/>
                </a:solidFill>
              </a:rPr>
              <a:t> via </a:t>
            </a:r>
            <a:r>
              <a:rPr lang="fr-FR" b="0" dirty="0" err="1">
                <a:solidFill>
                  <a:srgbClr val="404040"/>
                </a:solidFill>
              </a:rPr>
              <a:t>ander</a:t>
            </a:r>
            <a:r>
              <a:rPr lang="fr-FR" b="0" dirty="0">
                <a:solidFill>
                  <a:srgbClr val="404040"/>
                </a:solidFill>
              </a:rPr>
              <a:t> kanaal</a:t>
            </a:r>
          </a:p>
          <a:p>
            <a:r>
              <a:rPr lang="fr-FR" b="0" dirty="0" err="1">
                <a:solidFill>
                  <a:srgbClr val="404040"/>
                </a:solidFill>
              </a:rPr>
              <a:t>Wijzig</a:t>
            </a:r>
            <a:r>
              <a:rPr lang="fr-FR" b="0" dirty="0">
                <a:solidFill>
                  <a:srgbClr val="404040"/>
                </a:solidFill>
              </a:rPr>
              <a:t> </a:t>
            </a:r>
            <a:r>
              <a:rPr lang="fr-FR" b="0" dirty="0"/>
              <a:t>je </a:t>
            </a:r>
            <a:r>
              <a:rPr lang="fr-FR" b="0" dirty="0" err="1"/>
              <a:t>wachtwoorden</a:t>
            </a:r>
            <a:endParaRPr lang="fr-FR" b="0" dirty="0">
              <a:solidFill>
                <a:srgbClr val="404040"/>
              </a:solidFill>
            </a:endParaRPr>
          </a:p>
          <a:p>
            <a:r>
              <a:rPr lang="fr-FR" b="0" dirty="0" err="1">
                <a:solidFill>
                  <a:srgbClr val="404040"/>
                </a:solidFill>
              </a:rPr>
              <a:t>Voer</a:t>
            </a:r>
            <a:r>
              <a:rPr lang="fr-FR" b="0" dirty="0">
                <a:solidFill>
                  <a:srgbClr val="404040"/>
                </a:solidFill>
              </a:rPr>
              <a:t> </a:t>
            </a:r>
            <a:r>
              <a:rPr lang="fr-FR" b="0" dirty="0" err="1">
                <a:solidFill>
                  <a:srgbClr val="404040"/>
                </a:solidFill>
              </a:rPr>
              <a:t>antiviruscontrole</a:t>
            </a:r>
            <a:r>
              <a:rPr lang="fr-FR" b="0" dirty="0"/>
              <a:t> </a:t>
            </a:r>
            <a:r>
              <a:rPr lang="fr-FR" b="0" dirty="0" err="1"/>
              <a:t>uit</a:t>
            </a:r>
            <a:endParaRPr lang="fr-FR" b="0" dirty="0">
              <a:solidFill>
                <a:srgbClr val="404040"/>
              </a:solidFill>
            </a:endParaRPr>
          </a:p>
          <a:p>
            <a:endParaRPr lang="nl-BE" b="0" dirty="0">
              <a:solidFill>
                <a:srgbClr val="404040"/>
              </a:solidFill>
            </a:endParaRPr>
          </a:p>
          <a:p>
            <a:endParaRPr lang="nl-BE" b="0" dirty="0">
              <a:solidFill>
                <a:srgbClr val="404040"/>
              </a:solidFill>
            </a:endParaRP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en-US" altLang="en-US" smtClean="0"/>
              <a:pPr>
                <a:defRPr/>
              </a:pPr>
              <a:t>9</a:t>
            </a:fld>
            <a:endParaRPr lang="nl-BE" altLang="en-US" dirty="0"/>
          </a:p>
        </p:txBody>
      </p:sp>
      <p:sp>
        <p:nvSpPr>
          <p:cNvPr id="7" name="ZoneTexte 6"/>
          <p:cNvSpPr txBox="1"/>
          <p:nvPr/>
        </p:nvSpPr>
        <p:spPr bwMode="auto">
          <a:xfrm>
            <a:off x="817897" y="812899"/>
            <a:ext cx="2630487" cy="1954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a:solidFill>
                  <a:srgbClr val="457A8C"/>
                </a:solidFill>
                <a:latin typeface="Avenir Heavy"/>
              </a:rPr>
              <a:t>Verlies </a:t>
            </a:r>
            <a:r>
              <a:rPr lang="fr-FR" sz="2800" b="1" dirty="0" err="1">
                <a:solidFill>
                  <a:srgbClr val="457A8C"/>
                </a:solidFill>
                <a:latin typeface="Avenir Heavy"/>
              </a:rPr>
              <a:t>geen</a:t>
            </a:r>
            <a:r>
              <a:rPr lang="fr-FR" sz="2800" b="1" dirty="0">
                <a:solidFill>
                  <a:srgbClr val="457A8C"/>
                </a:solidFill>
                <a:latin typeface="Avenir Heavy"/>
              </a:rPr>
              <a:t> </a:t>
            </a:r>
            <a:r>
              <a:rPr lang="fr-FR" sz="2800" b="1" dirty="0" err="1">
                <a:solidFill>
                  <a:srgbClr val="457A8C"/>
                </a:solidFill>
                <a:latin typeface="Avenir Heavy"/>
              </a:rPr>
              <a:t>tijd</a:t>
            </a:r>
            <a:endParaRPr lang="fr-FR" sz="2800" b="1" dirty="0">
              <a:solidFill>
                <a:srgbClr val="457A8C"/>
              </a:solidFill>
              <a:latin typeface="Avenir Heavy"/>
            </a:endParaRPr>
          </a:p>
          <a:p>
            <a:pPr eaLnBrk="1" hangingPunct="1">
              <a:spcBef>
                <a:spcPts val="600"/>
              </a:spcBef>
            </a:pPr>
            <a:r>
              <a:rPr lang="fr-FR" sz="2000" b="1" dirty="0">
                <a:solidFill>
                  <a:srgbClr val="457A8C"/>
                </a:solidFill>
                <a:latin typeface="Avenir Book" charset="0"/>
              </a:rPr>
              <a:t>Waarschuw onmiddellijk </a:t>
            </a:r>
            <a:r>
              <a:rPr lang="fr-FR" sz="2000" b="1" dirty="0" err="1">
                <a:solidFill>
                  <a:srgbClr val="457A8C"/>
                </a:solidFill>
                <a:latin typeface="Avenir Book" charset="0"/>
              </a:rPr>
              <a:t>alle</a:t>
            </a:r>
            <a:r>
              <a:rPr lang="fr-FR" sz="2000" b="1" dirty="0">
                <a:solidFill>
                  <a:srgbClr val="457A8C"/>
                </a:solidFill>
                <a:latin typeface="Avenir Book" charset="0"/>
              </a:rPr>
              <a:t> </a:t>
            </a:r>
            <a:r>
              <a:rPr lang="fr-FR" sz="2000" b="1" dirty="0" err="1">
                <a:solidFill>
                  <a:srgbClr val="457A8C"/>
                </a:solidFill>
                <a:latin typeface="Avenir Book" charset="0"/>
              </a:rPr>
              <a:t>betrokkenen</a:t>
            </a:r>
            <a:r>
              <a:rPr lang="fr-FR" sz="2000" b="1" dirty="0">
                <a:solidFill>
                  <a:srgbClr val="457A8C"/>
                </a:solidFill>
                <a:latin typeface="Avenir Book" charset="0"/>
              </a:rPr>
              <a:t> </a:t>
            </a:r>
            <a:endParaRPr lang="nl-BE" sz="2400" b="1" dirty="0">
              <a:solidFill>
                <a:srgbClr val="457A8C"/>
              </a:solidFill>
              <a:latin typeface="Avenir Book" charset="0"/>
            </a:endParaRPr>
          </a:p>
        </p:txBody>
      </p:sp>
      <p:sp>
        <p:nvSpPr>
          <p:cNvPr id="13" name="ZoneTexte 12"/>
          <p:cNvSpPr txBox="1"/>
          <p:nvPr/>
        </p:nvSpPr>
        <p:spPr bwMode="auto">
          <a:xfrm>
            <a:off x="5698929" y="640272"/>
            <a:ext cx="1846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eaLnBrk="1" hangingPunct="1"/>
            <a:endParaRPr lang="fr-FR" sz="1400" dirty="0">
              <a:solidFill>
                <a:srgbClr val="E22567"/>
              </a:solidFill>
              <a:latin typeface="Avenir Book" charset="0"/>
            </a:endParaRPr>
          </a:p>
        </p:txBody>
      </p:sp>
    </p:spTree>
    <p:extLst>
      <p:ext uri="{BB962C8B-B14F-4D97-AF65-F5344CB8AC3E}">
        <p14:creationId xmlns:p14="http://schemas.microsoft.com/office/powerpoint/2010/main" val="6295796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eaLnBrk="1" hangingPunct="1">
          <a:spcBef>
            <a:spcPct val="0"/>
          </a:spcBef>
          <a:buFontTx/>
          <a:buNone/>
          <a:defRPr sz="1400" dirty="0">
            <a:solidFill>
              <a:srgbClr val="E22567"/>
            </a:solidFill>
            <a:latin typeface="Avenir Book"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00969FB4D7F7348A6B31C4989DE163B" ma:contentTypeVersion="0" ma:contentTypeDescription="Create a new document." ma:contentTypeScope="" ma:versionID="81713376805a8080f3bba22852e8cef3">
  <xsd:schema xmlns:xsd="http://www.w3.org/2001/XMLSchema" xmlns:xs="http://www.w3.org/2001/XMLSchema" xmlns:p="http://schemas.microsoft.com/office/2006/metadata/properties" targetNamespace="http://schemas.microsoft.com/office/2006/metadata/properties" ma:root="true" ma:fieldsID="db1d7708cf83a3ef910d407b40274765">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LongProperties xmlns="http://schemas.microsoft.com/office/2006/metadata/longProperties"/>
</file>

<file path=customXml/itemProps1.xml><?xml version="1.0" encoding="utf-8"?>
<ds:datastoreItem xmlns:ds="http://schemas.openxmlformats.org/officeDocument/2006/customXml" ds:itemID="{78DF0790-9174-4B3B-AA6C-6AB3544115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9833DB56-F938-418B-ACD4-346433FD4733}">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otalTime>14</TotalTime>
  <Words>1304</Words>
  <Application>Microsoft Macintosh PowerPoint</Application>
  <PresentationFormat>Présentation à l'écran (4:3)</PresentationFormat>
  <Paragraphs>207</Paragraphs>
  <Slides>11</Slides>
  <Notes>11</Notes>
  <HiddenSlides>0</HiddenSlides>
  <MMClips>0</MMClips>
  <ScaleCrop>false</ScaleCrop>
  <HeadingPairs>
    <vt:vector size="4" baseType="variant">
      <vt:variant>
        <vt:lpstr>Thème</vt:lpstr>
      </vt:variant>
      <vt:variant>
        <vt:i4>1</vt:i4>
      </vt:variant>
      <vt:variant>
        <vt:lpstr>Titres des diapositives</vt:lpstr>
      </vt:variant>
      <vt:variant>
        <vt:i4>11</vt:i4>
      </vt:variant>
    </vt:vector>
  </HeadingPairs>
  <TitlesOfParts>
    <vt:vector size="12" baseType="lpstr">
      <vt:lpstr>Office Theme</vt:lpstr>
      <vt:lpstr>Présentation PowerPoint</vt:lpstr>
      <vt:lpstr>Nieuw bericht [OPGELET!]</vt:lpstr>
      <vt:lpstr>Présentation PowerPoint</vt:lpstr>
      <vt:lpstr>Een wachtwoord hacken... wasda? </vt:lpstr>
      <vt:lpstr>Cijfers liegen niet…</vt:lpstr>
      <vt:lpstr>Test je wachtwoord!</vt:lpstr>
      <vt:lpstr>Hoe je wachtwoord veiliger maken?</vt:lpstr>
      <vt:lpstr>Wat doe je tegen het hacken van je wachtwoord?</vt:lpstr>
      <vt:lpstr>Hoe reageer je  bij een aanval?</vt:lpstr>
      <vt:lpstr>Présentation PowerPoint</vt:lpstr>
      <vt:lpstr>Présentation PowerPoint</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Populaire Joannes</dc:creator>
  <cp:keywords/>
  <dc:description/>
  <cp:lastModifiedBy>Waw-3</cp:lastModifiedBy>
  <cp:revision>314</cp:revision>
  <cp:lastPrinted>2020-08-17T09:25:13Z</cp:lastPrinted>
  <dcterms:created xsi:type="dcterms:W3CDTF">2015-10-15T16:29:19Z</dcterms:created>
  <dcterms:modified xsi:type="dcterms:W3CDTF">2020-08-17T12:42:54Z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7b9431e5d514ca7ab6f277c4216a072">
    <vt:lpwstr>Default|ca37003d-03f9-4975-bccb-493489ca4082</vt:lpwstr>
  </property>
  <property fmtid="{D5CDD505-2E9C-101B-9397-08002B2CF9AE}" pid="3" name="i4feb4330ccd47a7b61200b0e6258e2f">
    <vt:lpwstr>To be defined|11fe68f8-7136-4814-8abf-edd87a242fb5</vt:lpwstr>
  </property>
  <property fmtid="{D5CDD505-2E9C-101B-9397-08002B2CF9AE}" pid="4" name="IsMyDocuments">
    <vt:lpwstr>1</vt:lpwstr>
  </property>
  <property fmtid="{D5CDD505-2E9C-101B-9397-08002B2CF9AE}" pid="5" name="c76028c8cdaf41bdb04a4b203deefed8">
    <vt:lpwstr>Internal Use Only|49c55b52-19f9-4fed-9954-548f39c33aab</vt:lpwstr>
  </property>
  <property fmtid="{D5CDD505-2E9C-101B-9397-08002B2CF9AE}" pid="6" name="TaxCatchAll">
    <vt:lpwstr>3;#Default;#2;#Internal Use Only;#1;#To be defined</vt:lpwstr>
  </property>
</Properties>
</file>